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6" r:id="rId2"/>
    <p:sldId id="277" r:id="rId3"/>
    <p:sldId id="279" r:id="rId4"/>
    <p:sldId id="297" r:id="rId5"/>
    <p:sldId id="280" r:id="rId6"/>
    <p:sldId id="291" r:id="rId7"/>
    <p:sldId id="1671" r:id="rId8"/>
    <p:sldId id="1672" r:id="rId9"/>
    <p:sldId id="1673" r:id="rId10"/>
    <p:sldId id="1110" r:id="rId11"/>
    <p:sldId id="1112" r:id="rId12"/>
    <p:sldId id="111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9B7"/>
    <a:srgbClr val="F8B218"/>
    <a:srgbClr val="000000"/>
    <a:srgbClr val="008BB9"/>
    <a:srgbClr val="056C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62" autoAdjust="0"/>
    <p:restoredTop sz="95884" autoAdjust="0"/>
  </p:normalViewPr>
  <p:slideViewPr>
    <p:cSldViewPr snapToGrid="0">
      <p:cViewPr varScale="1">
        <p:scale>
          <a:sx n="107" d="100"/>
          <a:sy n="107" d="100"/>
        </p:scale>
        <p:origin x="900" y="102"/>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30511736334302"/>
          <c:y val="5.228402652865053E-2"/>
          <c:w val="0.67481288053397992"/>
          <c:h val="0.91898071458404473"/>
        </c:manualLayout>
      </c:layout>
      <c:pieChart>
        <c:varyColors val="1"/>
        <c:ser>
          <c:idx val="0"/>
          <c:order val="0"/>
          <c:tx>
            <c:strRef>
              <c:f>Sheet1!$B$1</c:f>
              <c:strCache>
                <c:ptCount val="1"/>
                <c:pt idx="0">
                  <c:v>Land Holding Size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7E8-FA43-94B0-65D8F0884FFA}"/>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7E8-FA43-94B0-65D8F0884FFA}"/>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7E8-FA43-94B0-65D8F0884FFA}"/>
              </c:ext>
            </c:extLst>
          </c:dPt>
          <c:dLbls>
            <c:dLbl>
              <c:idx val="0"/>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1– 4 Ha
</a:t>
                    </a:r>
                    <a:fld id="{78414CAA-63BA-D442-BC1D-B17AA7EF1C82}" type="PERCENTAGE">
                      <a:rPr lang="en-US"/>
                      <a:pPr>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7E8-FA43-94B0-65D8F0884FFA}"/>
                </c:ext>
              </c:extLst>
            </c:dLbl>
            <c:dLbl>
              <c:idx val="1"/>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dirty="0"/>
                      <a:t>4 – 10 </a:t>
                    </a:r>
                    <a:r>
                      <a:rPr lang="en-US" baseline="0" dirty="0"/>
                      <a:t>
</a:t>
                    </a:r>
                    <a:fld id="{0A8F77C3-4FAA-8E42-BD30-52F261855274}" type="PERCENTAGE">
                      <a:rPr lang="en-US" baseline="0"/>
                      <a:pPr>
                        <a:defRPr>
                          <a:solidFill>
                            <a:schemeClr val="accent1"/>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7E8-FA43-94B0-65D8F0884FFA}"/>
                </c:ext>
              </c:extLst>
            </c:dLbl>
            <c:dLbl>
              <c:idx val="2"/>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a:t>&gt;10 Ha</a:t>
                    </a:r>
                    <a:r>
                      <a:rPr lang="en-US" baseline="0" dirty="0"/>
                      <a:t>
</a:t>
                    </a:r>
                    <a:fld id="{9876BEDF-5974-8242-961E-4838F9066065}" type="PERCENTAGE">
                      <a:rPr lang="en-US" baseline="0"/>
                      <a:pPr>
                        <a:defRPr>
                          <a:solidFill>
                            <a:schemeClr val="accent1"/>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7E8-FA43-94B0-65D8F0884FFA}"/>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1-4 Acre</c:v>
                </c:pt>
                <c:pt idx="1">
                  <c:v>4-10 Acre</c:v>
                </c:pt>
                <c:pt idx="2">
                  <c:v>&gt;10 Acre</c:v>
                </c:pt>
              </c:strCache>
            </c:strRef>
          </c:cat>
          <c:val>
            <c:numRef>
              <c:f>Sheet1!$B$2:$B$4</c:f>
              <c:numCache>
                <c:formatCode>General</c:formatCode>
                <c:ptCount val="3"/>
                <c:pt idx="0">
                  <c:v>46</c:v>
                </c:pt>
                <c:pt idx="1">
                  <c:v>34</c:v>
                </c:pt>
                <c:pt idx="2">
                  <c:v>20</c:v>
                </c:pt>
              </c:numCache>
            </c:numRef>
          </c:val>
          <c:extLst>
            <c:ext xmlns:c16="http://schemas.microsoft.com/office/drawing/2014/chart" uri="{C3380CC4-5D6E-409C-BE32-E72D297353CC}">
              <c16:uniqueId val="{00000006-A7E8-FA43-94B0-65D8F0884FFA}"/>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3437745495432E-2"/>
          <c:y val="0.21632569563093706"/>
          <c:w val="0.53600885290763001"/>
          <c:h val="0.71232681161748512"/>
        </c:manualLayout>
      </c:layout>
      <c:pieChart>
        <c:varyColors val="1"/>
        <c:ser>
          <c:idx val="0"/>
          <c:order val="0"/>
          <c:tx>
            <c:strRef>
              <c:f>Sheet1!$B$1</c:f>
              <c:strCache>
                <c:ptCount val="1"/>
                <c:pt idx="0">
                  <c:v>Land Holding Size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8270-C947-B6A6-2F5CF94DB8B1}"/>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8270-C947-B6A6-2F5CF94DB8B1}"/>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8270-C947-B6A6-2F5CF94DB8B1}"/>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8270-C947-B6A6-2F5CF94DB8B1}"/>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8270-C947-B6A6-2F5CF94DB8B1}"/>
              </c:ext>
            </c:extLst>
          </c:dPt>
          <c:dLbls>
            <c:dLbl>
              <c:idx val="0"/>
              <c:layout>
                <c:manualLayout>
                  <c:x val="7.8215315369643004E-2"/>
                  <c:y val="-3.8566801240745882E-3"/>
                </c:manualLayout>
              </c:layout>
              <c:spPr>
                <a:noFill/>
                <a:ln>
                  <a:noFill/>
                </a:ln>
                <a:effectLst/>
              </c:spPr>
              <c:txPr>
                <a:bodyPr rot="0" spcFirstLastPara="1" vertOverflow="ellipsis" vert="horz" wrap="square" anchor="ctr" anchorCtr="1"/>
                <a:lstStyle/>
                <a:p>
                  <a:pPr>
                    <a:defRPr sz="1400" b="1" i="0" u="none" strike="noStrike" kern="1200" spc="0" baseline="0">
                      <a:solidFill>
                        <a:schemeClr val="accent1"/>
                      </a:solidFill>
                      <a:latin typeface="Gilroy-Medium" panose="0000060000000000000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0432275621738625"/>
                      <c:h val="0.13680182989974057"/>
                    </c:manualLayout>
                  </c15:layout>
                </c:ext>
                <c:ext xmlns:c16="http://schemas.microsoft.com/office/drawing/2014/chart" uri="{C3380CC4-5D6E-409C-BE32-E72D297353CC}">
                  <c16:uniqueId val="{00000001-8270-C947-B6A6-2F5CF94DB8B1}"/>
                </c:ext>
              </c:extLst>
            </c:dLbl>
            <c:dLbl>
              <c:idx val="1"/>
              <c:spPr>
                <a:noFill/>
                <a:ln>
                  <a:noFill/>
                </a:ln>
                <a:effectLst/>
              </c:spPr>
              <c:txPr>
                <a:bodyPr rot="0" spcFirstLastPara="1" vertOverflow="ellipsis" vert="horz" wrap="square" anchor="ctr" anchorCtr="1"/>
                <a:lstStyle/>
                <a:p>
                  <a:pPr>
                    <a:defRPr sz="1400" b="1" i="0" u="none" strike="noStrike" kern="1200" spc="0" baseline="0">
                      <a:solidFill>
                        <a:schemeClr val="accent2"/>
                      </a:solidFill>
                      <a:latin typeface="Gilroy-Medium" panose="00000600000000000000"/>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8270-C947-B6A6-2F5CF94DB8B1}"/>
                </c:ext>
              </c:extLst>
            </c:dLbl>
            <c:dLbl>
              <c:idx val="2"/>
              <c:layout>
                <c:manualLayout>
                  <c:x val="0.15643063073928612"/>
                  <c:y val="0"/>
                </c:manualLayout>
              </c:layout>
              <c:spPr>
                <a:noFill/>
                <a:ln>
                  <a:noFill/>
                </a:ln>
                <a:effectLst/>
              </c:spPr>
              <c:txPr>
                <a:bodyPr rot="0" spcFirstLastPara="1" vertOverflow="ellipsis" vert="horz" wrap="square" anchor="ctr" anchorCtr="1"/>
                <a:lstStyle/>
                <a:p>
                  <a:pPr>
                    <a:defRPr sz="1400" b="1" i="0" u="none" strike="noStrike" kern="1200" spc="0" baseline="0">
                      <a:solidFill>
                        <a:schemeClr val="accent3"/>
                      </a:solidFill>
                      <a:latin typeface="Gilroy-Medium" panose="0000060000000000000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270-C947-B6A6-2F5CF94DB8B1}"/>
                </c:ext>
              </c:extLst>
            </c:dLbl>
            <c:dLbl>
              <c:idx val="3"/>
              <c:spPr>
                <a:noFill/>
                <a:ln>
                  <a:noFill/>
                </a:ln>
                <a:effectLst/>
              </c:spPr>
              <c:txPr>
                <a:bodyPr rot="0" spcFirstLastPara="1" vertOverflow="ellipsis" vert="horz" wrap="square" anchor="ctr" anchorCtr="1"/>
                <a:lstStyle/>
                <a:p>
                  <a:pPr>
                    <a:defRPr sz="1400" b="1" i="0" u="none" strike="noStrike" kern="1200" spc="0" baseline="0">
                      <a:solidFill>
                        <a:schemeClr val="accent4"/>
                      </a:solidFill>
                      <a:latin typeface="Gilroy-Medium" panose="00000600000000000000"/>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8270-C947-B6A6-2F5CF94DB8B1}"/>
                </c:ext>
              </c:extLst>
            </c:dLbl>
            <c:dLbl>
              <c:idx val="4"/>
              <c:spPr>
                <a:noFill/>
                <a:ln>
                  <a:noFill/>
                </a:ln>
                <a:effectLst/>
              </c:spPr>
              <c:txPr>
                <a:bodyPr rot="0" spcFirstLastPara="1" vertOverflow="ellipsis" vert="horz" wrap="square" anchor="ctr" anchorCtr="1"/>
                <a:lstStyle/>
                <a:p>
                  <a:pPr>
                    <a:defRPr sz="1400" b="1" i="0" u="none" strike="noStrike" kern="1200" spc="0" baseline="0">
                      <a:solidFill>
                        <a:schemeClr val="accent5"/>
                      </a:solidFill>
                      <a:latin typeface="Gilroy-Medium" panose="00000600000000000000"/>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8270-C947-B6A6-2F5CF94DB8B1}"/>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&lt;10K</c:v>
                </c:pt>
                <c:pt idx="1">
                  <c:v>10-15K</c:v>
                </c:pt>
                <c:pt idx="2">
                  <c:v>15-25 K</c:v>
                </c:pt>
                <c:pt idx="3">
                  <c:v>30-50K</c:v>
                </c:pt>
                <c:pt idx="4">
                  <c:v>50K</c:v>
                </c:pt>
              </c:strCache>
            </c:strRef>
          </c:cat>
          <c:val>
            <c:numRef>
              <c:f>Sheet1!$B$2:$B$6</c:f>
              <c:numCache>
                <c:formatCode>General</c:formatCode>
                <c:ptCount val="5"/>
                <c:pt idx="0">
                  <c:v>1</c:v>
                </c:pt>
                <c:pt idx="1">
                  <c:v>39</c:v>
                </c:pt>
                <c:pt idx="2">
                  <c:v>22</c:v>
                </c:pt>
                <c:pt idx="3">
                  <c:v>36</c:v>
                </c:pt>
                <c:pt idx="4">
                  <c:v>2</c:v>
                </c:pt>
              </c:numCache>
            </c:numRef>
          </c:val>
          <c:extLst>
            <c:ext xmlns:c16="http://schemas.microsoft.com/office/drawing/2014/chart" uri="{C3380CC4-5D6E-409C-BE32-E72D297353CC}">
              <c16:uniqueId val="{0000000A-8270-C947-B6A6-2F5CF94DB8B1}"/>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Gilroy-Medium" panose="0000060000000000000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Irrigated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Towar</c:v>
                </c:pt>
                <c:pt idx="1">
                  <c:v>Sunflower</c:v>
                </c:pt>
              </c:strCache>
            </c:strRef>
          </c:cat>
          <c:val>
            <c:numRef>
              <c:f>Sheet1!$B$2:$B$3</c:f>
              <c:numCache>
                <c:formatCode>General</c:formatCode>
                <c:ptCount val="2"/>
                <c:pt idx="0">
                  <c:v>705</c:v>
                </c:pt>
                <c:pt idx="1">
                  <c:v>626</c:v>
                </c:pt>
              </c:numCache>
            </c:numRef>
          </c:val>
          <c:extLst>
            <c:ext xmlns:c16="http://schemas.microsoft.com/office/drawing/2014/chart" uri="{C3380CC4-5D6E-409C-BE32-E72D297353CC}">
              <c16:uniqueId val="{00000000-DC6E-4684-9D81-4204E81477CB}"/>
            </c:ext>
          </c:extLst>
        </c:ser>
        <c:ser>
          <c:idx val="1"/>
          <c:order val="1"/>
          <c:tx>
            <c:strRef>
              <c:f>Sheet1!$C$1</c:f>
              <c:strCache>
                <c:ptCount val="1"/>
                <c:pt idx="0">
                  <c:v>Non-irrigated</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Towar</c:v>
                </c:pt>
                <c:pt idx="1">
                  <c:v>Sunflower</c:v>
                </c:pt>
              </c:strCache>
            </c:strRef>
          </c:cat>
          <c:val>
            <c:numRef>
              <c:f>Sheet1!$C$2:$C$3</c:f>
              <c:numCache>
                <c:formatCode>General</c:formatCode>
                <c:ptCount val="2"/>
                <c:pt idx="0">
                  <c:v>599</c:v>
                </c:pt>
                <c:pt idx="1">
                  <c:v>601</c:v>
                </c:pt>
              </c:numCache>
            </c:numRef>
          </c:val>
          <c:extLst>
            <c:ext xmlns:c16="http://schemas.microsoft.com/office/drawing/2014/chart" uri="{C3380CC4-5D6E-409C-BE32-E72D297353CC}">
              <c16:uniqueId val="{00000001-DC6E-4684-9D81-4204E81477CB}"/>
            </c:ext>
          </c:extLst>
        </c:ser>
        <c:dLbls>
          <c:dLblPos val="inEnd"/>
          <c:showLegendKey val="0"/>
          <c:showVal val="1"/>
          <c:showCatName val="0"/>
          <c:showSerName val="0"/>
          <c:showPercent val="0"/>
          <c:showBubbleSize val="0"/>
        </c:dLbls>
        <c:gapWidth val="219"/>
        <c:overlap val="-27"/>
        <c:axId val="498344959"/>
        <c:axId val="498346207"/>
      </c:barChart>
      <c:catAx>
        <c:axId val="498344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498346207"/>
        <c:crosses val="autoZero"/>
        <c:auto val="1"/>
        <c:lblAlgn val="ctr"/>
        <c:lblOffset val="100"/>
        <c:noMultiLvlLbl val="0"/>
      </c:catAx>
      <c:valAx>
        <c:axId val="4983462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83449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0.30295</cdr:x>
      <cdr:y>0.25192</cdr:y>
    </cdr:from>
    <cdr:to>
      <cdr:x>0.44524</cdr:x>
      <cdr:y>0.34853</cdr:y>
    </cdr:to>
    <cdr:sp macro="" textlink="">
      <cdr:nvSpPr>
        <cdr:cNvPr id="2" name="TextBox 1">
          <a:extLst xmlns:a="http://schemas.openxmlformats.org/drawingml/2006/main">
            <a:ext uri="{FF2B5EF4-FFF2-40B4-BE49-F238E27FC236}">
              <a16:creationId xmlns:a16="http://schemas.microsoft.com/office/drawing/2014/main" id="{BB1EDFE5-BF82-C6C5-21F7-811F9FB2A766}"/>
            </a:ext>
          </a:extLst>
        </cdr:cNvPr>
        <cdr:cNvSpPr txBox="1"/>
      </cdr:nvSpPr>
      <cdr:spPr>
        <a:xfrm xmlns:a="http://schemas.openxmlformats.org/drawingml/2006/main">
          <a:off x="1290322" y="873662"/>
          <a:ext cx="606056" cy="33505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b="1" dirty="0"/>
            <a:t>15%</a:t>
          </a:r>
        </a:p>
      </cdr:txBody>
    </cdr:sp>
  </cdr:relSizeAnchor>
  <cdr:relSizeAnchor xmlns:cdr="http://schemas.openxmlformats.org/drawingml/2006/chartDrawing">
    <cdr:from>
      <cdr:x>0.76035</cdr:x>
      <cdr:y>0.25192</cdr:y>
    </cdr:from>
    <cdr:to>
      <cdr:x>0.90264</cdr:x>
      <cdr:y>0.34853</cdr:y>
    </cdr:to>
    <cdr:sp macro="" textlink="">
      <cdr:nvSpPr>
        <cdr:cNvPr id="3" name="TextBox 1">
          <a:extLst xmlns:a="http://schemas.openxmlformats.org/drawingml/2006/main">
            <a:ext uri="{FF2B5EF4-FFF2-40B4-BE49-F238E27FC236}">
              <a16:creationId xmlns:a16="http://schemas.microsoft.com/office/drawing/2014/main" id="{C0DD4393-27A8-EB1E-EB72-0AE7B5AB31C9}"/>
            </a:ext>
          </a:extLst>
        </cdr:cNvPr>
        <cdr:cNvSpPr txBox="1"/>
      </cdr:nvSpPr>
      <cdr:spPr>
        <a:xfrm xmlns:a="http://schemas.openxmlformats.org/drawingml/2006/main">
          <a:off x="3238484" y="873662"/>
          <a:ext cx="606056" cy="33505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b="1" dirty="0"/>
            <a:t>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EF688-6D6C-FE41-AABF-2BDC2899E805}"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1D7CF9-0B6A-7C42-B8F2-A8D298A6D464}" type="slidenum">
              <a:rPr lang="en-US" smtClean="0"/>
              <a:t>‹#›</a:t>
            </a:fld>
            <a:endParaRPr lang="en-US"/>
          </a:p>
        </p:txBody>
      </p:sp>
    </p:spTree>
    <p:extLst>
      <p:ext uri="{BB962C8B-B14F-4D97-AF65-F5344CB8AC3E}">
        <p14:creationId xmlns:p14="http://schemas.microsoft.com/office/powerpoint/2010/main" val="942436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9CC9-86F5-4B27-BEE4-5177F873E6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CA45A2-169E-4DC2-B7F1-60AF3832E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C3392D-458A-4AF0-B157-D66D98B29868}"/>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AFDD730B-3B37-434A-AB35-5D5813EE34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D819C6-6712-4C36-8A0A-35D7D5BE8BAF}"/>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302546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12C0-EF6D-4820-8880-464ED7A06A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95DB8D-4B6D-4FEA-8CC2-097D7F3AE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F97387-4133-463D-ACC3-ACE4AEB7337F}"/>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40B7AF04-5794-45D5-9B5E-13316D6840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3CC85E-E963-46D6-96F8-D7B2A110FFD8}"/>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66759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F5C2D-775B-4496-81AA-6CE145A2DD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6F0E3C-2279-4BDC-95C7-4CB3ECD64F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567F91-9F75-4FFE-9CA4-202C6F5A9D60}"/>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DC8B16CB-D223-400E-A16A-AC85A3A711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F71BAA-DD5E-49A6-ADAC-31CE32D752A6}"/>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726589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D1C4210-729E-4037-B842-80DE7CF77919}"/>
              </a:ext>
            </a:extLst>
          </p:cNvPr>
          <p:cNvSpPr>
            <a:spLocks noGrp="1"/>
          </p:cNvSpPr>
          <p:nvPr>
            <p:ph type="body" sz="quarter" idx="14"/>
          </p:nvPr>
        </p:nvSpPr>
        <p:spPr>
          <a:xfrm>
            <a:off x="304800" y="1193800"/>
            <a:ext cx="11582400" cy="5245100"/>
          </a:xfrm>
        </p:spPr>
        <p:txBody>
          <a:bodyPr tIns="4572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descr="TresVistaShapes"/>
          <p:cNvSpPr>
            <a:spLocks noGrp="1"/>
          </p:cNvSpPr>
          <p:nvPr>
            <p:ph type="ctrTitle"/>
          </p:nvPr>
        </p:nvSpPr>
        <p:spPr>
          <a:xfrm>
            <a:off x="304800" y="146304"/>
            <a:ext cx="10769600" cy="310896"/>
          </a:xfrm>
        </p:spPr>
        <p:txBody>
          <a:bodyPr anchor="ctr" anchorCtr="0"/>
          <a:lstStyle>
            <a:lvl1pPr algn="l">
              <a:defRPr sz="2000"/>
            </a:lvl1pPr>
          </a:lstStyle>
          <a:p>
            <a:r>
              <a:rPr lang="en-US" dirty="0"/>
              <a:t>Click to edit Master title style</a:t>
            </a:r>
          </a:p>
        </p:txBody>
      </p:sp>
      <p:sp>
        <p:nvSpPr>
          <p:cNvPr id="3" name="Subtitle 2"/>
          <p:cNvSpPr>
            <a:spLocks noGrp="1"/>
          </p:cNvSpPr>
          <p:nvPr>
            <p:ph type="subTitle" idx="1"/>
          </p:nvPr>
        </p:nvSpPr>
        <p:spPr>
          <a:xfrm>
            <a:off x="304800" y="457200"/>
            <a:ext cx="10769600" cy="310896"/>
          </a:xfrm>
        </p:spPr>
        <p:txBody>
          <a:bodyPr anchor="ctr" anchorCtr="0"/>
          <a:lstStyle>
            <a:lvl1pPr marL="0" indent="0" algn="l">
              <a:buNone/>
              <a:defRPr sz="1800" b="1">
                <a:solidFill>
                  <a:srgbClr val="FAB30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12" name="Text Placeholder 11" descr="TresVistaShapes">
            <a:extLst>
              <a:ext uri="{FF2B5EF4-FFF2-40B4-BE49-F238E27FC236}">
                <a16:creationId xmlns:a16="http://schemas.microsoft.com/office/drawing/2014/main" id="{1B5BA175-3BBD-436E-898D-72F9C81AED67}"/>
              </a:ext>
            </a:extLst>
          </p:cNvPr>
          <p:cNvSpPr>
            <a:spLocks noGrp="1"/>
          </p:cNvSpPr>
          <p:nvPr>
            <p:ph type="body" sz="quarter" idx="13" hasCustomPrompt="1"/>
          </p:nvPr>
        </p:nvSpPr>
        <p:spPr>
          <a:xfrm>
            <a:off x="304800" y="1175687"/>
            <a:ext cx="11582400" cy="10826"/>
          </a:xfrm>
          <a:solidFill>
            <a:srgbClr val="999640"/>
          </a:solidFill>
        </p:spPr>
        <p:txBody>
          <a:bodyPr tIns="0" bIns="274320" anchor="ctr" anchorCtr="0"/>
          <a:lstStyle>
            <a:lvl1pPr marL="0" indent="0" algn="ctr">
              <a:buNone/>
              <a:defRPr sz="1200" b="1">
                <a:solidFill>
                  <a:srgbClr val="0D6B8C"/>
                </a:solidFill>
              </a:defRPr>
            </a:lvl1pPr>
          </a:lstStyle>
          <a:p>
            <a:pPr lvl="0"/>
            <a:r>
              <a:rPr lang="en-US" dirty="0"/>
              <a:t>Header</a:t>
            </a:r>
          </a:p>
        </p:txBody>
      </p:sp>
    </p:spTree>
    <p:extLst>
      <p:ext uri="{BB962C8B-B14F-4D97-AF65-F5344CB8AC3E}">
        <p14:creationId xmlns:p14="http://schemas.microsoft.com/office/powerpoint/2010/main" val="4146809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1F36-0E47-45B1-9390-1260140108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59BB3F-4B46-46F8-B00B-68B0F79390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025973-86DC-4AF2-A071-43A33E17D637}"/>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6B76447B-D8E8-4E2C-81BD-9147056D8A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0B4CBA-8F88-4C93-B4F4-CFA0E66B7048}"/>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54287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374F-C815-4C5F-8675-D9DD1224EA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D7CE55-DA74-41D2-BD9B-7508754A63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204463-6DA4-4F3F-81CD-82BBC64B69A0}"/>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642887CF-B46A-44C4-95D8-32964AF8E9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BADB87-220B-42FA-867F-29D1482E12AD}"/>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794618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E15F-7E44-4E78-A03F-EAD93EDD3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81ECFD-1836-491F-ABB4-703DE0BD1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196A61-DCA8-44D1-9B16-D190BBDE23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5362F1-E43A-4EAA-ACFA-37BB2A836A2D}"/>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6" name="Footer Placeholder 5">
            <a:extLst>
              <a:ext uri="{FF2B5EF4-FFF2-40B4-BE49-F238E27FC236}">
                <a16:creationId xmlns:a16="http://schemas.microsoft.com/office/drawing/2014/main" id="{D345A98E-B0FB-4075-810F-4351F38AA0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A2927E-93E1-4FEF-82AA-9FD2F4C25B9A}"/>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52385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4B28-847D-4AB8-99D8-6C4DD892F2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C1A647-FD80-483C-908C-1D0532AB5B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FFEB90-C21A-44B7-A9BA-02BFD559C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DF69DA-0940-4D2B-BD38-4D154A806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4EFFD1-B68A-45E1-AF83-D15F97123E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F8AFED6-636C-4CEC-B5FC-516A6EE2E293}"/>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8" name="Footer Placeholder 7">
            <a:extLst>
              <a:ext uri="{FF2B5EF4-FFF2-40B4-BE49-F238E27FC236}">
                <a16:creationId xmlns:a16="http://schemas.microsoft.com/office/drawing/2014/main" id="{C0187446-72EB-4910-A38A-9E961CB346F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EDCEC1-D978-49A7-A209-1248523428AE}"/>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201577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0F8A-BA42-4979-88C0-6DA2FE3CB6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09E98A-B8ED-42A5-975E-B6DB55A1ED08}"/>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4" name="Footer Placeholder 3">
            <a:extLst>
              <a:ext uri="{FF2B5EF4-FFF2-40B4-BE49-F238E27FC236}">
                <a16:creationId xmlns:a16="http://schemas.microsoft.com/office/drawing/2014/main" id="{843B8053-CF0B-4308-85C4-F3DF7DE3C7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E61E39-2962-479F-9586-E3425DFD5F47}"/>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3915112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9B11A-C840-4F7A-9CAA-E6E558020E31}"/>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3" name="Footer Placeholder 2">
            <a:extLst>
              <a:ext uri="{FF2B5EF4-FFF2-40B4-BE49-F238E27FC236}">
                <a16:creationId xmlns:a16="http://schemas.microsoft.com/office/drawing/2014/main" id="{D3BBEDC1-E4CD-420A-ACEA-B087B8C1F9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C41416-8338-4928-874F-39128D245E72}"/>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1965885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508B-8DB8-4982-9F25-7C5F19769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B1A6E3-CAA3-4D46-A6C0-2D2E8FB12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094A64-DE9F-4675-AA13-9B20A2EDA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68653-DE94-4416-961E-CA90827E2476}"/>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6" name="Footer Placeholder 5">
            <a:extLst>
              <a:ext uri="{FF2B5EF4-FFF2-40B4-BE49-F238E27FC236}">
                <a16:creationId xmlns:a16="http://schemas.microsoft.com/office/drawing/2014/main" id="{F3C951D8-8F68-4668-837F-6166A7B95B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4C9AE3-AC5C-44B9-9989-4F67F9D87D77}"/>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327908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1E35-4C6C-47BE-B7ED-5BB360145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615015-B981-4782-ACED-5F304F609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0BAB17-0C7C-4852-B3CC-C03C00538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B2C9E8-8130-44B3-B799-DAA873089C8E}"/>
              </a:ext>
            </a:extLst>
          </p:cNvPr>
          <p:cNvSpPr>
            <a:spLocks noGrp="1"/>
          </p:cNvSpPr>
          <p:nvPr>
            <p:ph type="dt" sz="half" idx="10"/>
          </p:nvPr>
        </p:nvSpPr>
        <p:spPr/>
        <p:txBody>
          <a:bodyPr/>
          <a:lstStyle/>
          <a:p>
            <a:fld id="{6BF4BE63-37EA-4671-B2FA-B0240C4F6859}" type="datetimeFigureOut">
              <a:rPr lang="en-IN" smtClean="0"/>
              <a:t>04-01-2023</a:t>
            </a:fld>
            <a:endParaRPr lang="en-IN"/>
          </a:p>
        </p:txBody>
      </p:sp>
      <p:sp>
        <p:nvSpPr>
          <p:cNvPr id="6" name="Footer Placeholder 5">
            <a:extLst>
              <a:ext uri="{FF2B5EF4-FFF2-40B4-BE49-F238E27FC236}">
                <a16:creationId xmlns:a16="http://schemas.microsoft.com/office/drawing/2014/main" id="{3BC01152-ED6C-442C-9EFE-66036B3D31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C321C2-609A-4908-83E1-C7C648648F24}"/>
              </a:ext>
            </a:extLst>
          </p:cNvPr>
          <p:cNvSpPr>
            <a:spLocks noGrp="1"/>
          </p:cNvSpPr>
          <p:nvPr>
            <p:ph type="sldNum" sz="quarter" idx="12"/>
          </p:nvPr>
        </p:nvSpPr>
        <p:spPr/>
        <p:txBody>
          <a:bodyPr/>
          <a:lstStyle/>
          <a:p>
            <a:fld id="{5B243F5C-F1D6-41F0-94AC-9FB95192A82C}" type="slidenum">
              <a:rPr lang="en-IN" smtClean="0"/>
              <a:t>‹#›</a:t>
            </a:fld>
            <a:endParaRPr lang="en-IN"/>
          </a:p>
        </p:txBody>
      </p:sp>
    </p:spTree>
    <p:extLst>
      <p:ext uri="{BB962C8B-B14F-4D97-AF65-F5344CB8AC3E}">
        <p14:creationId xmlns:p14="http://schemas.microsoft.com/office/powerpoint/2010/main" val="275187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BAF79-E073-4882-82E1-47D60642C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358CD4-91FD-4C19-9C00-37436BAB3F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A9083D-0E03-4C1C-AB33-1BD0E4F66A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4BE63-37EA-4671-B2FA-B0240C4F6859}" type="datetimeFigureOut">
              <a:rPr lang="en-IN" smtClean="0"/>
              <a:t>04-01-2023</a:t>
            </a:fld>
            <a:endParaRPr lang="en-IN"/>
          </a:p>
        </p:txBody>
      </p:sp>
      <p:sp>
        <p:nvSpPr>
          <p:cNvPr id="5" name="Footer Placeholder 4">
            <a:extLst>
              <a:ext uri="{FF2B5EF4-FFF2-40B4-BE49-F238E27FC236}">
                <a16:creationId xmlns:a16="http://schemas.microsoft.com/office/drawing/2014/main" id="{FC8ACE80-E53C-43C8-8D39-C09955B5C4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32C20D-5EFF-4B15-8C15-6BD70C5522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43F5C-F1D6-41F0-94AC-9FB95192A82C}" type="slidenum">
              <a:rPr lang="en-IN" smtClean="0"/>
              <a:t>‹#›</a:t>
            </a:fld>
            <a:endParaRPr lang="en-IN"/>
          </a:p>
        </p:txBody>
      </p:sp>
    </p:spTree>
    <p:extLst>
      <p:ext uri="{BB962C8B-B14F-4D97-AF65-F5344CB8AC3E}">
        <p14:creationId xmlns:p14="http://schemas.microsoft.com/office/powerpoint/2010/main" val="3698892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chart" Target="../charts/char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ijrte.org/wp-content/uploads/papers/v7i6/F2534037619.pdf"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agricultureinindia.net/irrigation-2/micro-irrigation-systems/micro-irrigation-systems-in-india-case-studies-agriculture/18001" TargetMode="External"/><Relationship Id="rId2" Type="http://schemas.openxmlformats.org/officeDocument/2006/relationships/hyperlink" Target="https://www.ijert.org/research/evaluation-of-drip-irrigation-a-case-study-of-jaipur-city-IJERTCONV4IS23020.pdf"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1.svg"/><Relationship Id="rId7" Type="http://schemas.openxmlformats.org/officeDocument/2006/relationships/image" Target="../media/image17.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21.jpg"/><Relationship Id="rId5" Type="http://schemas.openxmlformats.org/officeDocument/2006/relationships/image" Target="../media/image5.svg"/><Relationship Id="rId10" Type="http://schemas.openxmlformats.org/officeDocument/2006/relationships/image" Target="../media/image20.jpg"/><Relationship Id="rId4" Type="http://schemas.openxmlformats.org/officeDocument/2006/relationships/image" Target="../media/image4.png"/><Relationship Id="rId9"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59771-35FB-9760-2702-78C2DFFE64EC}"/>
              </a:ext>
            </a:extLst>
          </p:cNvPr>
          <p:cNvPicPr>
            <a:picLocks noChangeAspect="1"/>
          </p:cNvPicPr>
          <p:nvPr/>
        </p:nvPicPr>
        <p:blipFill rotWithShape="1">
          <a:blip r:embed="rId2">
            <a:extLst>
              <a:ext uri="{28A0092B-C50C-407E-A947-70E740481C1C}">
                <a14:useLocalDpi xmlns:a14="http://schemas.microsoft.com/office/drawing/2010/main" val="0"/>
              </a:ext>
            </a:extLst>
          </a:blip>
          <a:srcRect l="11576" r="25793"/>
          <a:stretch/>
        </p:blipFill>
        <p:spPr>
          <a:xfrm>
            <a:off x="4603531" y="-31128"/>
            <a:ext cx="7588469" cy="6858000"/>
          </a:xfrm>
          <a:prstGeom prst="rect">
            <a:avLst/>
          </a:prstGeom>
        </p:spPr>
      </p:pic>
      <p:pic>
        <p:nvPicPr>
          <p:cNvPr id="7" name="Graphic 6">
            <a:extLst>
              <a:ext uri="{FF2B5EF4-FFF2-40B4-BE49-F238E27FC236}">
                <a16:creationId xmlns:a16="http://schemas.microsoft.com/office/drawing/2014/main" id="{C71802FB-D55D-41F4-9179-BC4FF83A03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3584" b="17150"/>
          <a:stretch/>
        </p:blipFill>
        <p:spPr>
          <a:xfrm>
            <a:off x="-2" y="-1"/>
            <a:ext cx="7213601" cy="6868107"/>
          </a:xfrm>
          <a:prstGeom prst="rect">
            <a:avLst/>
          </a:prstGeom>
        </p:spPr>
      </p:pic>
      <p:sp>
        <p:nvSpPr>
          <p:cNvPr id="11" name="TextBox 10">
            <a:extLst>
              <a:ext uri="{FF2B5EF4-FFF2-40B4-BE49-F238E27FC236}">
                <a16:creationId xmlns:a16="http://schemas.microsoft.com/office/drawing/2014/main" id="{F446139B-6063-4F53-B324-9C23BFFAC129}"/>
              </a:ext>
            </a:extLst>
          </p:cNvPr>
          <p:cNvSpPr txBox="1"/>
          <p:nvPr/>
        </p:nvSpPr>
        <p:spPr>
          <a:xfrm>
            <a:off x="1012559" y="1514208"/>
            <a:ext cx="3726865" cy="1200329"/>
          </a:xfrm>
          <a:prstGeom prst="rect">
            <a:avLst/>
          </a:prstGeom>
          <a:noFill/>
        </p:spPr>
        <p:txBody>
          <a:bodyPr wrap="square" rtlCol="0">
            <a:spAutoFit/>
          </a:bodyPr>
          <a:lstStyle/>
          <a:p>
            <a:r>
              <a:rPr lang="en-IN" sz="3600" b="1" dirty="0" err="1">
                <a:solidFill>
                  <a:schemeClr val="bg1"/>
                </a:solidFill>
                <a:latin typeface="Minion Pro SmBd" panose="02040603060306020203" pitchFamily="18" charset="0"/>
              </a:rPr>
              <a:t>Nandwadgi</a:t>
            </a:r>
            <a:r>
              <a:rPr lang="en-IN" sz="3600" b="1" dirty="0">
                <a:solidFill>
                  <a:schemeClr val="bg1"/>
                </a:solidFill>
                <a:latin typeface="Minion Pro SmBd" panose="02040603060306020203" pitchFamily="18" charset="0"/>
              </a:rPr>
              <a:t> Lift Irrigation Project</a:t>
            </a:r>
          </a:p>
        </p:txBody>
      </p:sp>
      <p:pic>
        <p:nvPicPr>
          <p:cNvPr id="13" name="Graphic 12">
            <a:extLst>
              <a:ext uri="{FF2B5EF4-FFF2-40B4-BE49-F238E27FC236}">
                <a16:creationId xmlns:a16="http://schemas.microsoft.com/office/drawing/2014/main" id="{4D4EC273-3FED-47B8-9B75-F987D81279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686" y="1660764"/>
            <a:ext cx="327874" cy="398133"/>
          </a:xfrm>
          <a:prstGeom prst="rect">
            <a:avLst/>
          </a:prstGeom>
        </p:spPr>
      </p:pic>
      <p:pic>
        <p:nvPicPr>
          <p:cNvPr id="6" name="Graphic 5">
            <a:extLst>
              <a:ext uri="{FF2B5EF4-FFF2-40B4-BE49-F238E27FC236}">
                <a16:creationId xmlns:a16="http://schemas.microsoft.com/office/drawing/2014/main" id="{141E9659-90DC-460C-AEE5-1B2DAA72ED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5258">
            <a:off x="4569805" y="10107"/>
            <a:ext cx="2390102" cy="6858000"/>
          </a:xfrm>
          <a:prstGeom prst="rect">
            <a:avLst/>
          </a:prstGeom>
        </p:spPr>
      </p:pic>
    </p:spTree>
    <p:extLst>
      <p:ext uri="{BB962C8B-B14F-4D97-AF65-F5344CB8AC3E}">
        <p14:creationId xmlns:p14="http://schemas.microsoft.com/office/powerpoint/2010/main" val="429083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descr="TresVistaShapes">
            <a:extLst>
              <a:ext uri="{FF2B5EF4-FFF2-40B4-BE49-F238E27FC236}">
                <a16:creationId xmlns:a16="http://schemas.microsoft.com/office/drawing/2014/main" id="{5553C74D-D02D-4933-A211-0DF3453C67C0}"/>
              </a:ext>
            </a:extLst>
          </p:cNvPr>
          <p:cNvSpPr>
            <a:spLocks noGrp="1"/>
          </p:cNvSpPr>
          <p:nvPr>
            <p:ph type="ctrTitle"/>
          </p:nvPr>
        </p:nvSpPr>
        <p:spPr>
          <a:xfrm>
            <a:off x="1809948" y="444186"/>
            <a:ext cx="3840085" cy="376553"/>
          </a:xfrm>
        </p:spPr>
        <p:txBody>
          <a:bodyPr vert="horz" lIns="91440" tIns="45720" rIns="91440" bIns="45720" rtlCol="0" anchor="ctr" anchorCtr="0">
            <a:normAutofit/>
          </a:bodyPr>
          <a:lstStyle/>
          <a:p>
            <a:r>
              <a:rPr lang="en-US" dirty="0"/>
              <a:t>Discussion with farmers</a:t>
            </a:r>
          </a:p>
        </p:txBody>
      </p:sp>
      <p:pic>
        <p:nvPicPr>
          <p:cNvPr id="7" name="Picture 6" descr="A group of men standing in a field&#10;&#10;Description automatically generated with medium confidence">
            <a:extLst>
              <a:ext uri="{FF2B5EF4-FFF2-40B4-BE49-F238E27FC236}">
                <a16:creationId xmlns:a16="http://schemas.microsoft.com/office/drawing/2014/main" id="{1B435E5A-33B9-4AA6-AB83-ED632595CC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968" r="42251"/>
          <a:stretch/>
        </p:blipFill>
        <p:spPr>
          <a:xfrm>
            <a:off x="5933137" y="11"/>
            <a:ext cx="4734863"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12" name="TextBox 11">
            <a:extLst>
              <a:ext uri="{FF2B5EF4-FFF2-40B4-BE49-F238E27FC236}">
                <a16:creationId xmlns:a16="http://schemas.microsoft.com/office/drawing/2014/main" id="{40635131-54B5-474C-9ECE-E0D04DED72CE}"/>
              </a:ext>
            </a:extLst>
          </p:cNvPr>
          <p:cNvSpPr txBox="1"/>
          <p:nvPr/>
        </p:nvSpPr>
        <p:spPr>
          <a:xfrm>
            <a:off x="1719474" y="962397"/>
            <a:ext cx="4213663" cy="5529843"/>
          </a:xfrm>
          <a:prstGeom prst="rect">
            <a:avLst/>
          </a:prstGeom>
          <a:solidFill>
            <a:schemeClr val="bg1"/>
          </a:solidFill>
        </p:spPr>
        <p:txBody>
          <a:bodyPr vert="horz" lIns="91440" tIns="45720" rIns="91440" bIns="45720" rtlCol="0">
            <a:normAutofit lnSpcReduction="10000"/>
          </a:bodyPr>
          <a:lstStyle/>
          <a:p>
            <a:pPr marL="263525" lvl="1" indent="-228600">
              <a:lnSpc>
                <a:spcPct val="90000"/>
              </a:lnSpc>
              <a:spcAft>
                <a:spcPts val="600"/>
              </a:spcAft>
              <a:buClr>
                <a:srgbClr val="0D6B8C"/>
              </a:buClr>
              <a:buFont typeface="Arial" panose="020B0604020202020204" pitchFamily="34" charset="0"/>
              <a:buChar char="•"/>
            </a:pPr>
            <a:r>
              <a:rPr lang="en-US" sz="1400" dirty="0"/>
              <a:t>Farmer Name: </a:t>
            </a:r>
            <a:r>
              <a:rPr lang="en-US" sz="1400" dirty="0" err="1"/>
              <a:t>Amresh</a:t>
            </a:r>
            <a:r>
              <a:rPr lang="en-US" sz="1400" dirty="0"/>
              <a:t>, Anand Patil, Manohar Patil</a:t>
            </a:r>
          </a:p>
          <a:p>
            <a:pPr marL="263525" lvl="1" indent="-228600">
              <a:lnSpc>
                <a:spcPct val="90000"/>
              </a:lnSpc>
              <a:spcAft>
                <a:spcPts val="600"/>
              </a:spcAft>
              <a:buClr>
                <a:srgbClr val="0D6B8C"/>
              </a:buClr>
              <a:buFont typeface="Arial" panose="020B0604020202020204" pitchFamily="34" charset="0"/>
              <a:buChar char="•"/>
            </a:pPr>
            <a:r>
              <a:rPr lang="en-US" sz="1400" dirty="0"/>
              <a:t>Avg land holding: 4-5 acre</a:t>
            </a:r>
          </a:p>
          <a:p>
            <a:pPr marL="263525" lvl="1" indent="-228600">
              <a:lnSpc>
                <a:spcPct val="90000"/>
              </a:lnSpc>
              <a:spcAft>
                <a:spcPts val="600"/>
              </a:spcAft>
              <a:buClr>
                <a:srgbClr val="0D6B8C"/>
              </a:buClr>
              <a:buFont typeface="Arial" panose="020B0604020202020204" pitchFamily="34" charset="0"/>
              <a:buChar char="•"/>
            </a:pPr>
            <a:r>
              <a:rPr lang="en-US" sz="1400" dirty="0"/>
              <a:t>Avg family size: 5</a:t>
            </a:r>
          </a:p>
          <a:p>
            <a:pPr marL="263525" lvl="1" indent="-228600">
              <a:lnSpc>
                <a:spcPct val="90000"/>
              </a:lnSpc>
              <a:spcAft>
                <a:spcPts val="600"/>
              </a:spcAft>
              <a:buClr>
                <a:srgbClr val="0D6B8C"/>
              </a:buClr>
              <a:buFont typeface="Arial" panose="020B0604020202020204" pitchFamily="34" charset="0"/>
              <a:buChar char="•"/>
            </a:pPr>
            <a:r>
              <a:rPr lang="en-US" sz="1400" dirty="0"/>
              <a:t>Soil: Black soil</a:t>
            </a:r>
          </a:p>
          <a:p>
            <a:pPr marL="263525" lvl="1" indent="-228600">
              <a:lnSpc>
                <a:spcPct val="90000"/>
              </a:lnSpc>
              <a:spcAft>
                <a:spcPts val="600"/>
              </a:spcAft>
              <a:buClr>
                <a:srgbClr val="0D6B8C"/>
              </a:buClr>
              <a:buFont typeface="Arial" panose="020B0604020202020204" pitchFamily="34" charset="0"/>
              <a:buChar char="•"/>
            </a:pPr>
            <a:r>
              <a:rPr lang="en-US" sz="1400" dirty="0"/>
              <a:t>Do not have well or any other irrigation arrangement</a:t>
            </a:r>
          </a:p>
          <a:p>
            <a:pPr marL="263525" lvl="1" indent="-228600">
              <a:lnSpc>
                <a:spcPct val="90000"/>
              </a:lnSpc>
              <a:spcAft>
                <a:spcPts val="600"/>
              </a:spcAft>
              <a:buClr>
                <a:srgbClr val="0D6B8C"/>
              </a:buClr>
              <a:buFont typeface="Arial" panose="020B0604020202020204" pitchFamily="34" charset="0"/>
              <a:buChar char="•"/>
            </a:pPr>
            <a:r>
              <a:rPr lang="en-US" sz="1400" dirty="0"/>
              <a:t>Can only grow Bengal gram in Kharif season because of lack of rainfall and irrigation</a:t>
            </a:r>
          </a:p>
          <a:p>
            <a:pPr marL="263525" lvl="1" indent="-228600">
              <a:lnSpc>
                <a:spcPct val="90000"/>
              </a:lnSpc>
              <a:spcAft>
                <a:spcPts val="600"/>
              </a:spcAft>
              <a:buClr>
                <a:srgbClr val="0D6B8C"/>
              </a:buClr>
              <a:buFont typeface="Arial" panose="020B0604020202020204" pitchFamily="34" charset="0"/>
              <a:buChar char="•"/>
            </a:pPr>
            <a:r>
              <a:rPr lang="en-US" sz="1400" dirty="0"/>
              <a:t>In good season, 400 Kg/ acre Bengal gram can be produced</a:t>
            </a:r>
          </a:p>
          <a:p>
            <a:pPr marL="263525" lvl="1" indent="-228600">
              <a:lnSpc>
                <a:spcPct val="90000"/>
              </a:lnSpc>
              <a:spcAft>
                <a:spcPts val="600"/>
              </a:spcAft>
              <a:buClr>
                <a:srgbClr val="0D6B8C"/>
              </a:buClr>
              <a:buFont typeface="Arial" panose="020B0604020202020204" pitchFamily="34" charset="0"/>
              <a:buChar char="•"/>
            </a:pPr>
            <a:r>
              <a:rPr lang="en-US" sz="1400" dirty="0"/>
              <a:t>Must use tractor @ Rs 2000/ acre for plowing,  use DAP fertilizer about 150 Kg</a:t>
            </a:r>
          </a:p>
          <a:p>
            <a:pPr marL="263525" lvl="1" indent="-228600">
              <a:lnSpc>
                <a:spcPct val="90000"/>
              </a:lnSpc>
              <a:spcAft>
                <a:spcPts val="600"/>
              </a:spcAft>
              <a:buClr>
                <a:srgbClr val="0D6B8C"/>
              </a:buClr>
              <a:buFont typeface="Arial" panose="020B0604020202020204" pitchFamily="34" charset="0"/>
              <a:buChar char="•"/>
            </a:pPr>
            <a:r>
              <a:rPr lang="en-US" sz="1400" dirty="0"/>
              <a:t>After removing all costs like seeds, fertilizer etc., their earnings are not more than Rs 30,000</a:t>
            </a:r>
          </a:p>
          <a:p>
            <a:pPr marL="263525" lvl="1" indent="-228600">
              <a:lnSpc>
                <a:spcPct val="90000"/>
              </a:lnSpc>
              <a:spcAft>
                <a:spcPts val="600"/>
              </a:spcAft>
              <a:buClr>
                <a:srgbClr val="0D6B8C"/>
              </a:buClr>
              <a:buFont typeface="Arial" panose="020B0604020202020204" pitchFamily="34" charset="0"/>
              <a:buChar char="•"/>
            </a:pPr>
            <a:r>
              <a:rPr lang="en-US" sz="1400" dirty="0"/>
              <a:t>The land is close to reservoir, has better moisture in the soil, avg price of land is Rs 10,00,000/ acre</a:t>
            </a:r>
          </a:p>
          <a:p>
            <a:pPr marL="263525" lvl="1" indent="-228600">
              <a:lnSpc>
                <a:spcPct val="90000"/>
              </a:lnSpc>
              <a:spcAft>
                <a:spcPts val="600"/>
              </a:spcAft>
              <a:buClr>
                <a:srgbClr val="0D6B8C"/>
              </a:buClr>
              <a:buFont typeface="Arial" panose="020B0604020202020204" pitchFamily="34" charset="0"/>
              <a:buChar char="•"/>
            </a:pPr>
            <a:r>
              <a:rPr lang="en-US" sz="1400" dirty="0"/>
              <a:t>The area has no farmer association, no cooperative societies and lacks accessibility to banking system</a:t>
            </a:r>
          </a:p>
          <a:p>
            <a:pPr marL="263525" lvl="1" indent="-228600">
              <a:lnSpc>
                <a:spcPct val="90000"/>
              </a:lnSpc>
              <a:spcAft>
                <a:spcPts val="600"/>
              </a:spcAft>
              <a:buClr>
                <a:srgbClr val="0D6B8C"/>
              </a:buClr>
              <a:buFont typeface="Arial" panose="020B0604020202020204" pitchFamily="34" charset="0"/>
              <a:buChar char="•"/>
            </a:pPr>
            <a:r>
              <a:rPr lang="en-US" sz="1400" dirty="0"/>
              <a:t> They don’t have knowledge of drip irrigation</a:t>
            </a:r>
          </a:p>
          <a:p>
            <a:pPr marL="263525" lvl="1" indent="-228600">
              <a:lnSpc>
                <a:spcPct val="90000"/>
              </a:lnSpc>
              <a:spcAft>
                <a:spcPts val="600"/>
              </a:spcAft>
              <a:buClr>
                <a:srgbClr val="0D6B8C"/>
              </a:buClr>
              <a:buFont typeface="Arial" panose="020B0604020202020204" pitchFamily="34" charset="0"/>
              <a:buChar char="•"/>
            </a:pPr>
            <a:r>
              <a:rPr lang="en-US" sz="1400" dirty="0"/>
              <a:t>The area faces drought 30% times, but they have no access to crop insurance system to safeguard their incomes</a:t>
            </a:r>
          </a:p>
          <a:p>
            <a:pPr marL="263525" lvl="1" indent="-228600">
              <a:lnSpc>
                <a:spcPct val="90000"/>
              </a:lnSpc>
              <a:spcAft>
                <a:spcPts val="600"/>
              </a:spcAft>
              <a:buClr>
                <a:srgbClr val="0D6B8C"/>
              </a:buClr>
              <a:buFont typeface="Arial" panose="020B0604020202020204" pitchFamily="34" charset="0"/>
              <a:buChar char="•"/>
            </a:pPr>
            <a:r>
              <a:rPr lang="en-US" sz="1400" dirty="0"/>
              <a:t>Therefore, they only grow single crops and migrate to Bangalore to work as construction workers</a:t>
            </a:r>
          </a:p>
        </p:txBody>
      </p:sp>
    </p:spTree>
    <p:extLst>
      <p:ext uri="{BB962C8B-B14F-4D97-AF65-F5344CB8AC3E}">
        <p14:creationId xmlns:p14="http://schemas.microsoft.com/office/powerpoint/2010/main" val="4140916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3" descr="TresVistaShapes">
            <a:extLst>
              <a:ext uri="{FF2B5EF4-FFF2-40B4-BE49-F238E27FC236}">
                <a16:creationId xmlns:a16="http://schemas.microsoft.com/office/drawing/2014/main" id="{04BF1BEA-F206-478F-B7BB-611AE353562E}"/>
              </a:ext>
            </a:extLst>
          </p:cNvPr>
          <p:cNvSpPr>
            <a:spLocks noGrp="1"/>
          </p:cNvSpPr>
          <p:nvPr>
            <p:ph type="subTitle" idx="1"/>
          </p:nvPr>
        </p:nvSpPr>
        <p:spPr>
          <a:xfrm>
            <a:off x="1752600" y="457200"/>
            <a:ext cx="8077200" cy="310896"/>
          </a:xfrm>
        </p:spPr>
        <p:txBody>
          <a:bodyPr>
            <a:normAutofit fontScale="92500" lnSpcReduction="10000"/>
          </a:bodyPr>
          <a:lstStyle/>
          <a:p>
            <a:r>
              <a:rPr lang="en-US" dirty="0"/>
              <a:t>Measuring impact</a:t>
            </a:r>
          </a:p>
        </p:txBody>
      </p:sp>
      <p:sp>
        <p:nvSpPr>
          <p:cNvPr id="9" name="Title 2" descr="TresVistaShapes">
            <a:extLst>
              <a:ext uri="{FF2B5EF4-FFF2-40B4-BE49-F238E27FC236}">
                <a16:creationId xmlns:a16="http://schemas.microsoft.com/office/drawing/2014/main" id="{5553C74D-D02D-4933-A211-0DF3453C67C0}"/>
              </a:ext>
            </a:extLst>
          </p:cNvPr>
          <p:cNvSpPr>
            <a:spLocks noGrp="1"/>
          </p:cNvSpPr>
          <p:nvPr>
            <p:ph type="ctrTitle"/>
          </p:nvPr>
        </p:nvSpPr>
        <p:spPr>
          <a:xfrm>
            <a:off x="1752600" y="146304"/>
            <a:ext cx="8077200" cy="310896"/>
          </a:xfrm>
        </p:spPr>
        <p:txBody>
          <a:bodyPr>
            <a:normAutofit fontScale="90000"/>
          </a:bodyPr>
          <a:lstStyle/>
          <a:p>
            <a:r>
              <a:rPr lang="en-US" dirty="0"/>
              <a:t>NLIS project</a:t>
            </a:r>
          </a:p>
        </p:txBody>
      </p:sp>
      <p:sp>
        <p:nvSpPr>
          <p:cNvPr id="17" name="TextBox 16">
            <a:extLst>
              <a:ext uri="{FF2B5EF4-FFF2-40B4-BE49-F238E27FC236}">
                <a16:creationId xmlns:a16="http://schemas.microsoft.com/office/drawing/2014/main" id="{7B6CACFF-351F-4C0E-8E17-39240043819F}"/>
              </a:ext>
            </a:extLst>
          </p:cNvPr>
          <p:cNvSpPr txBox="1"/>
          <p:nvPr/>
        </p:nvSpPr>
        <p:spPr>
          <a:xfrm>
            <a:off x="5534154" y="1078992"/>
            <a:ext cx="4905247" cy="4154984"/>
          </a:xfrm>
          <a:prstGeom prst="rect">
            <a:avLst/>
          </a:prstGeom>
          <a:noFill/>
        </p:spPr>
        <p:txBody>
          <a:bodyPr wrap="square">
            <a:spAutoFit/>
          </a:bodyPr>
          <a:lstStyle/>
          <a:p>
            <a:pPr>
              <a:spcAft>
                <a:spcPts val="600"/>
              </a:spcAft>
              <a:buClr>
                <a:srgbClr val="0D6B8C"/>
              </a:buClr>
            </a:pPr>
            <a:r>
              <a:rPr lang="en-GB" sz="1600" dirty="0"/>
              <a:t>The project team and JV partner </a:t>
            </a:r>
            <a:r>
              <a:rPr lang="en-GB" sz="1600" dirty="0" err="1"/>
              <a:t>Finolex</a:t>
            </a:r>
            <a:r>
              <a:rPr lang="en-GB" sz="1600" dirty="0"/>
              <a:t> have established drip irrigation system in one farmer’s farm to demonstrate benefits of the project.</a:t>
            </a:r>
          </a:p>
          <a:p>
            <a:pPr>
              <a:spcAft>
                <a:spcPts val="600"/>
              </a:spcAft>
              <a:buClr>
                <a:srgbClr val="0D6B8C"/>
              </a:buClr>
            </a:pPr>
            <a:r>
              <a:rPr lang="en-GB" sz="1600" dirty="0"/>
              <a:t>Details of the farmer:</a:t>
            </a:r>
          </a:p>
          <a:p>
            <a:pPr>
              <a:spcAft>
                <a:spcPts val="600"/>
              </a:spcAft>
              <a:buClr>
                <a:srgbClr val="0D6B8C"/>
              </a:buClr>
            </a:pPr>
            <a:r>
              <a:rPr lang="en-GB" sz="1600" dirty="0"/>
              <a:t>Name of the farmer: </a:t>
            </a:r>
            <a:r>
              <a:rPr lang="en-GB" sz="1600" dirty="0" err="1"/>
              <a:t>Shankarappa</a:t>
            </a:r>
            <a:r>
              <a:rPr lang="en-GB" sz="1600" dirty="0"/>
              <a:t> </a:t>
            </a:r>
            <a:r>
              <a:rPr lang="en-GB" sz="1600" dirty="0" err="1"/>
              <a:t>Sawkar</a:t>
            </a:r>
            <a:endParaRPr lang="en-GB" sz="1600" dirty="0"/>
          </a:p>
          <a:p>
            <a:pPr>
              <a:spcAft>
                <a:spcPts val="600"/>
              </a:spcAft>
              <a:buClr>
                <a:srgbClr val="0D6B8C"/>
              </a:buClr>
            </a:pPr>
            <a:r>
              <a:rPr lang="en-GB" sz="1600" dirty="0"/>
              <a:t>Crop grown before drip irrigation provision: Tore </a:t>
            </a:r>
            <a:r>
              <a:rPr lang="en-GB" sz="1600" dirty="0" err="1"/>
              <a:t>daal</a:t>
            </a:r>
            <a:endParaRPr lang="en-GB" sz="1600" dirty="0"/>
          </a:p>
          <a:p>
            <a:pPr>
              <a:spcAft>
                <a:spcPts val="600"/>
              </a:spcAft>
              <a:buClr>
                <a:srgbClr val="0D6B8C"/>
              </a:buClr>
            </a:pPr>
            <a:r>
              <a:rPr lang="en-GB" sz="1600" dirty="0"/>
              <a:t>Crop grown after provisioning of drip irrigation: Watermelon</a:t>
            </a:r>
          </a:p>
          <a:p>
            <a:pPr>
              <a:spcAft>
                <a:spcPts val="600"/>
              </a:spcAft>
              <a:buClr>
                <a:srgbClr val="0D6B8C"/>
              </a:buClr>
            </a:pPr>
            <a:endParaRPr lang="en-GB" sz="1600" dirty="0"/>
          </a:p>
          <a:p>
            <a:pPr marL="0" lvl="1">
              <a:spcAft>
                <a:spcPts val="600"/>
              </a:spcAft>
              <a:buClr>
                <a:srgbClr val="0D6B8C"/>
              </a:buClr>
            </a:pPr>
            <a:r>
              <a:rPr lang="en-US" sz="1600" dirty="0"/>
              <a:t>Benefits of the implementation will be measured in the next quarter</a:t>
            </a:r>
          </a:p>
          <a:p>
            <a:pPr marL="0" lvl="1">
              <a:spcAft>
                <a:spcPts val="600"/>
              </a:spcAft>
              <a:buClr>
                <a:srgbClr val="0D6B8C"/>
              </a:buClr>
            </a:pPr>
            <a:endParaRPr lang="en-US" sz="1600" dirty="0"/>
          </a:p>
          <a:p>
            <a:pPr marL="0" lvl="1">
              <a:spcAft>
                <a:spcPts val="600"/>
              </a:spcAft>
              <a:buClr>
                <a:srgbClr val="0D6B8C"/>
              </a:buClr>
            </a:pPr>
            <a:r>
              <a:rPr lang="en-US" sz="1600" dirty="0"/>
              <a:t>(</a:t>
            </a:r>
            <a:r>
              <a:rPr lang="en-US" sz="1600" i="1" dirty="0"/>
              <a:t>Please note:- As the project is not yet complete, water for drip irrigation was sourced from existing well. )</a:t>
            </a:r>
            <a:endParaRPr lang="en-US" sz="1600" dirty="0"/>
          </a:p>
        </p:txBody>
      </p:sp>
      <p:pic>
        <p:nvPicPr>
          <p:cNvPr id="5" name="Picture 4">
            <a:extLst>
              <a:ext uri="{FF2B5EF4-FFF2-40B4-BE49-F238E27FC236}">
                <a16:creationId xmlns:a16="http://schemas.microsoft.com/office/drawing/2014/main" id="{68A2DA15-FDA2-4BF1-AF4F-DF8072C76A61}"/>
              </a:ext>
            </a:extLst>
          </p:cNvPr>
          <p:cNvPicPr>
            <a:picLocks noChangeAspect="1"/>
          </p:cNvPicPr>
          <p:nvPr/>
        </p:nvPicPr>
        <p:blipFill>
          <a:blip r:embed="rId2"/>
          <a:stretch>
            <a:fillRect/>
          </a:stretch>
        </p:blipFill>
        <p:spPr>
          <a:xfrm>
            <a:off x="1752600" y="1005840"/>
            <a:ext cx="3281680" cy="2214880"/>
          </a:xfrm>
          <a:prstGeom prst="rect">
            <a:avLst/>
          </a:prstGeom>
        </p:spPr>
      </p:pic>
      <p:pic>
        <p:nvPicPr>
          <p:cNvPr id="7" name="Picture 6">
            <a:extLst>
              <a:ext uri="{FF2B5EF4-FFF2-40B4-BE49-F238E27FC236}">
                <a16:creationId xmlns:a16="http://schemas.microsoft.com/office/drawing/2014/main" id="{C2FE2E42-DD30-4C0E-A9F8-5E961591FDE1}"/>
              </a:ext>
            </a:extLst>
          </p:cNvPr>
          <p:cNvPicPr>
            <a:picLocks noChangeAspect="1"/>
          </p:cNvPicPr>
          <p:nvPr/>
        </p:nvPicPr>
        <p:blipFill>
          <a:blip r:embed="rId3"/>
          <a:stretch>
            <a:fillRect/>
          </a:stretch>
        </p:blipFill>
        <p:spPr>
          <a:xfrm>
            <a:off x="1752600" y="3458465"/>
            <a:ext cx="3281680" cy="2825495"/>
          </a:xfrm>
          <a:prstGeom prst="rect">
            <a:avLst/>
          </a:prstGeom>
        </p:spPr>
      </p:pic>
    </p:spTree>
    <p:extLst>
      <p:ext uri="{BB962C8B-B14F-4D97-AF65-F5344CB8AC3E}">
        <p14:creationId xmlns:p14="http://schemas.microsoft.com/office/powerpoint/2010/main" val="50788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3" descr="TresVistaShapes">
            <a:extLst>
              <a:ext uri="{FF2B5EF4-FFF2-40B4-BE49-F238E27FC236}">
                <a16:creationId xmlns:a16="http://schemas.microsoft.com/office/drawing/2014/main" id="{04BF1BEA-F206-478F-B7BB-611AE353562E}"/>
              </a:ext>
            </a:extLst>
          </p:cNvPr>
          <p:cNvSpPr>
            <a:spLocks noGrp="1"/>
          </p:cNvSpPr>
          <p:nvPr>
            <p:ph type="subTitle" idx="1"/>
          </p:nvPr>
        </p:nvSpPr>
        <p:spPr>
          <a:xfrm>
            <a:off x="1752600" y="457200"/>
            <a:ext cx="8077200" cy="310896"/>
          </a:xfrm>
        </p:spPr>
        <p:txBody>
          <a:bodyPr>
            <a:normAutofit fontScale="92500" lnSpcReduction="10000"/>
          </a:bodyPr>
          <a:lstStyle/>
          <a:p>
            <a:r>
              <a:rPr lang="en-US" dirty="0"/>
              <a:t>1/3</a:t>
            </a:r>
          </a:p>
        </p:txBody>
      </p:sp>
      <p:sp>
        <p:nvSpPr>
          <p:cNvPr id="9" name="Title 2" descr="TresVistaShapes">
            <a:extLst>
              <a:ext uri="{FF2B5EF4-FFF2-40B4-BE49-F238E27FC236}">
                <a16:creationId xmlns:a16="http://schemas.microsoft.com/office/drawing/2014/main" id="{5553C74D-D02D-4933-A211-0DF3453C67C0}"/>
              </a:ext>
            </a:extLst>
          </p:cNvPr>
          <p:cNvSpPr>
            <a:spLocks noGrp="1"/>
          </p:cNvSpPr>
          <p:nvPr>
            <p:ph type="ctrTitle"/>
          </p:nvPr>
        </p:nvSpPr>
        <p:spPr>
          <a:xfrm>
            <a:off x="1752600" y="146304"/>
            <a:ext cx="8077200" cy="310896"/>
          </a:xfrm>
        </p:spPr>
        <p:txBody>
          <a:bodyPr>
            <a:normAutofit fontScale="90000"/>
          </a:bodyPr>
          <a:lstStyle/>
          <a:p>
            <a:r>
              <a:rPr lang="en-US" dirty="0"/>
              <a:t>Impact of the project</a:t>
            </a:r>
          </a:p>
        </p:txBody>
      </p:sp>
      <p:grpSp>
        <p:nvGrpSpPr>
          <p:cNvPr id="4" name="Group 3">
            <a:extLst>
              <a:ext uri="{FF2B5EF4-FFF2-40B4-BE49-F238E27FC236}">
                <a16:creationId xmlns:a16="http://schemas.microsoft.com/office/drawing/2014/main" id="{8EFE86F8-C763-4FFB-ABFE-486E8C9FA09A}"/>
              </a:ext>
            </a:extLst>
          </p:cNvPr>
          <p:cNvGrpSpPr/>
          <p:nvPr/>
        </p:nvGrpSpPr>
        <p:grpSpPr>
          <a:xfrm>
            <a:off x="1752600" y="987552"/>
            <a:ext cx="8712200" cy="575434"/>
            <a:chOff x="4974336" y="987552"/>
            <a:chExt cx="3966464" cy="2002536"/>
          </a:xfrm>
          <a:solidFill>
            <a:schemeClr val="accent1"/>
          </a:solidFill>
        </p:grpSpPr>
        <p:sp>
          <p:nvSpPr>
            <p:cNvPr id="15" name="Rectangle 14" descr="TresVistaShapes">
              <a:extLst>
                <a:ext uri="{FF2B5EF4-FFF2-40B4-BE49-F238E27FC236}">
                  <a16:creationId xmlns:a16="http://schemas.microsoft.com/office/drawing/2014/main" id="{2E22F492-93A5-455F-9CAD-DEADD6AF27B6}"/>
                </a:ext>
              </a:extLst>
            </p:cNvPr>
            <p:cNvSpPr/>
            <p:nvPr/>
          </p:nvSpPr>
          <p:spPr>
            <a:xfrm>
              <a:off x="4974336" y="987552"/>
              <a:ext cx="3966464" cy="20025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 descr="TresVistaShapes">
              <a:extLst>
                <a:ext uri="{FF2B5EF4-FFF2-40B4-BE49-F238E27FC236}">
                  <a16:creationId xmlns:a16="http://schemas.microsoft.com/office/drawing/2014/main" id="{D12B3B26-9BF7-4B54-85E6-85E10FB0A7D9}"/>
                </a:ext>
              </a:extLst>
            </p:cNvPr>
            <p:cNvSpPr txBox="1">
              <a:spLocks/>
            </p:cNvSpPr>
            <p:nvPr/>
          </p:nvSpPr>
          <p:spPr>
            <a:xfrm>
              <a:off x="4974336" y="1119618"/>
              <a:ext cx="3941064" cy="1678446"/>
            </a:xfrm>
            <a:prstGeom prst="rect">
              <a:avLst/>
            </a:prstGeom>
            <a:grpFill/>
          </p:spPr>
          <p:txBody>
            <a:bodyPr anchor="ctr"/>
            <a:lstStyle>
              <a:lvl1pPr marL="182880" indent="-182880" algn="l" defTabSz="914400" rtl="0" eaLnBrk="1" latinLnBrk="0" hangingPunct="1">
                <a:lnSpc>
                  <a:spcPct val="100000"/>
                </a:lnSpc>
                <a:spcBef>
                  <a:spcPts val="200"/>
                </a:spcBef>
                <a:buClr>
                  <a:srgbClr val="0D6B8C"/>
                </a:buClr>
                <a:buFont typeface="Wingdings" panose="05000000000000000000" pitchFamily="2" charset="2"/>
                <a:buChar char="§"/>
                <a:defRPr sz="1200" kern="1200">
                  <a:solidFill>
                    <a:schemeClr val="tx1"/>
                  </a:solidFill>
                  <a:latin typeface="+mn-lt"/>
                  <a:ea typeface="+mn-ea"/>
                  <a:cs typeface="+mn-cs"/>
                </a:defRPr>
              </a:lvl1pPr>
              <a:lvl2pPr marL="365760" indent="-182880" algn="l" defTabSz="914400" rtl="0" eaLnBrk="1" latinLnBrk="0" hangingPunct="1">
                <a:lnSpc>
                  <a:spcPct val="100000"/>
                </a:lnSpc>
                <a:spcBef>
                  <a:spcPts val="200"/>
                </a:spcBef>
                <a:buClr>
                  <a:srgbClr val="0D6B8C"/>
                </a:buClr>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lnSpc>
                  <a:spcPct val="100000"/>
                </a:lnSpc>
                <a:spcBef>
                  <a:spcPts val="200"/>
                </a:spcBef>
                <a:buClr>
                  <a:srgbClr val="0D6B8C"/>
                </a:buClr>
                <a:buFont typeface="Courier New" panose="02070309020205020404" pitchFamily="49" charset="0"/>
                <a:buChar char="o"/>
                <a:defRPr sz="1200" kern="1200">
                  <a:solidFill>
                    <a:schemeClr val="tx1"/>
                  </a:solidFill>
                  <a:latin typeface="+mn-lt"/>
                  <a:ea typeface="+mn-ea"/>
                  <a:cs typeface="+mn-cs"/>
                </a:defRPr>
              </a:lvl3pPr>
              <a:lvl4pPr marL="731520" indent="-182880" algn="l" defTabSz="914400" rtl="0" eaLnBrk="1" latinLnBrk="0" hangingPunct="1">
                <a:lnSpc>
                  <a:spcPct val="100000"/>
                </a:lnSpc>
                <a:spcBef>
                  <a:spcPts val="200"/>
                </a:spcBef>
                <a:buClr>
                  <a:srgbClr val="0D6B8C"/>
                </a:buClr>
                <a:buFont typeface="Wingdings" panose="05000000000000000000" pitchFamily="2" charset="2"/>
                <a:buChar char="Ø"/>
                <a:defRPr sz="1200" kern="1200">
                  <a:solidFill>
                    <a:schemeClr val="tx1"/>
                  </a:solidFill>
                  <a:latin typeface="+mn-lt"/>
                  <a:ea typeface="+mn-ea"/>
                  <a:cs typeface="+mn-cs"/>
                </a:defRPr>
              </a:lvl4pPr>
              <a:lvl5pPr marL="914400" indent="-182880" algn="l" defTabSz="914400" rtl="0" eaLnBrk="1" latinLnBrk="0" hangingPunct="1">
                <a:lnSpc>
                  <a:spcPct val="100000"/>
                </a:lnSpc>
                <a:spcBef>
                  <a:spcPts val="200"/>
                </a:spcBef>
                <a:buClr>
                  <a:srgbClr val="0D6B8C"/>
                </a:buClr>
                <a:buFont typeface="Garamond" panose="02020404030301010803" pitchFamily="18"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Watermelon demonstration done by </a:t>
              </a:r>
              <a:r>
                <a:rPr lang="en-US" sz="2000" b="1" dirty="0" err="1">
                  <a:solidFill>
                    <a:schemeClr val="bg1"/>
                  </a:solidFill>
                </a:rPr>
                <a:t>finolex</a:t>
              </a:r>
              <a:r>
                <a:rPr lang="en-US" sz="2000" b="1" dirty="0">
                  <a:solidFill>
                    <a:schemeClr val="bg1"/>
                  </a:solidFill>
                </a:rPr>
                <a:t> in </a:t>
              </a:r>
              <a:r>
                <a:rPr lang="en-US" sz="2000" b="1" dirty="0" err="1">
                  <a:solidFill>
                    <a:schemeClr val="bg1"/>
                  </a:solidFill>
                </a:rPr>
                <a:t>Khairwadgi</a:t>
              </a:r>
              <a:r>
                <a:rPr lang="en-US" sz="2000" b="1" dirty="0">
                  <a:solidFill>
                    <a:schemeClr val="bg1"/>
                  </a:solidFill>
                </a:rPr>
                <a:t> village</a:t>
              </a:r>
            </a:p>
            <a:p>
              <a:endParaRPr lang="en-US" sz="1600" b="1" dirty="0">
                <a:solidFill>
                  <a:schemeClr val="bg1"/>
                </a:solidFill>
              </a:endParaRPr>
            </a:p>
          </p:txBody>
        </p:sp>
      </p:grpSp>
      <p:pic>
        <p:nvPicPr>
          <p:cNvPr id="2" name="Picture 1">
            <a:extLst>
              <a:ext uri="{FF2B5EF4-FFF2-40B4-BE49-F238E27FC236}">
                <a16:creationId xmlns:a16="http://schemas.microsoft.com/office/drawing/2014/main" id="{A3D79C52-C890-40C6-8878-5FC233EE99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2601" y="1619027"/>
            <a:ext cx="4630479" cy="2244663"/>
          </a:xfrm>
          <a:prstGeom prst="rect">
            <a:avLst/>
          </a:prstGeom>
        </p:spPr>
      </p:pic>
      <p:pic>
        <p:nvPicPr>
          <p:cNvPr id="5" name="Picture 4">
            <a:extLst>
              <a:ext uri="{FF2B5EF4-FFF2-40B4-BE49-F238E27FC236}">
                <a16:creationId xmlns:a16="http://schemas.microsoft.com/office/drawing/2014/main" id="{07566CFB-E537-48E0-BF28-F41FC55A6F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7368" y="3909115"/>
            <a:ext cx="2835349" cy="2126512"/>
          </a:xfrm>
          <a:prstGeom prst="rect">
            <a:avLst/>
          </a:prstGeom>
        </p:spPr>
      </p:pic>
      <p:pic>
        <p:nvPicPr>
          <p:cNvPr id="6" name="Picture 5">
            <a:extLst>
              <a:ext uri="{FF2B5EF4-FFF2-40B4-BE49-F238E27FC236}">
                <a16:creationId xmlns:a16="http://schemas.microsoft.com/office/drawing/2014/main" id="{FE0B0D39-891D-43A2-9481-80362B1C97D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48893" y="1683407"/>
            <a:ext cx="3815907" cy="2170531"/>
          </a:xfrm>
          <a:prstGeom prst="rect">
            <a:avLst/>
          </a:prstGeom>
        </p:spPr>
      </p:pic>
      <p:sp>
        <p:nvSpPr>
          <p:cNvPr id="12" name="TextBox 11">
            <a:extLst>
              <a:ext uri="{FF2B5EF4-FFF2-40B4-BE49-F238E27FC236}">
                <a16:creationId xmlns:a16="http://schemas.microsoft.com/office/drawing/2014/main" id="{40635131-54B5-474C-9ECE-E0D04DED72CE}"/>
              </a:ext>
            </a:extLst>
          </p:cNvPr>
          <p:cNvSpPr txBox="1"/>
          <p:nvPr/>
        </p:nvSpPr>
        <p:spPr>
          <a:xfrm>
            <a:off x="4235302" y="3811012"/>
            <a:ext cx="6432698" cy="3046988"/>
          </a:xfrm>
          <a:prstGeom prst="rect">
            <a:avLst/>
          </a:prstGeom>
          <a:noFill/>
        </p:spPr>
        <p:txBody>
          <a:bodyPr wrap="square">
            <a:spAutoFit/>
          </a:bodyPr>
          <a:lstStyle/>
          <a:p>
            <a:pPr marL="685800" lvl="1" indent="-228600">
              <a:buClr>
                <a:srgbClr val="0D6B8C"/>
              </a:buClr>
              <a:buFont typeface="Wingdings" panose="05000000000000000000" pitchFamily="2" charset="2"/>
              <a:buChar char="§"/>
            </a:pPr>
            <a:r>
              <a:rPr lang="en-US" sz="1600" dirty="0"/>
              <a:t>Farmer Name: </a:t>
            </a:r>
            <a:r>
              <a:rPr lang="en-US" sz="1600" dirty="0" err="1"/>
              <a:t>Sangappa</a:t>
            </a:r>
            <a:r>
              <a:rPr lang="en-US" sz="1600" dirty="0"/>
              <a:t> </a:t>
            </a:r>
            <a:r>
              <a:rPr lang="en-US" sz="1600" dirty="0" err="1"/>
              <a:t>Sahukar</a:t>
            </a:r>
            <a:endParaRPr lang="en-US" sz="1600" dirty="0"/>
          </a:p>
          <a:p>
            <a:pPr marL="685800" lvl="1" indent="-228600">
              <a:buClr>
                <a:srgbClr val="0D6B8C"/>
              </a:buClr>
              <a:buFont typeface="Wingdings" panose="05000000000000000000" pitchFamily="2" charset="2"/>
              <a:buChar char="§"/>
            </a:pPr>
            <a:r>
              <a:rPr lang="en-US" sz="1600" dirty="0"/>
              <a:t>Lateral spacing and discharge: 1.52 spacing and 2lph discharge</a:t>
            </a:r>
          </a:p>
          <a:p>
            <a:pPr marL="685800" lvl="1" indent="-228600">
              <a:buClr>
                <a:srgbClr val="0D6B8C"/>
              </a:buClr>
              <a:buFont typeface="Wingdings" panose="05000000000000000000" pitchFamily="2" charset="2"/>
              <a:buChar char="§"/>
            </a:pPr>
            <a:r>
              <a:rPr lang="en-US" sz="1600" dirty="0"/>
              <a:t>Crop variety: Water Melon KSP-1358</a:t>
            </a:r>
          </a:p>
          <a:p>
            <a:pPr marL="685800" lvl="1" indent="-228600">
              <a:buClr>
                <a:srgbClr val="0D6B8C"/>
              </a:buClr>
              <a:buFont typeface="Wingdings" panose="05000000000000000000" pitchFamily="2" charset="2"/>
              <a:buChar char="§"/>
            </a:pPr>
            <a:r>
              <a:rPr lang="en-US" sz="1600" dirty="0"/>
              <a:t>Time of cropping: Feb to March</a:t>
            </a:r>
          </a:p>
          <a:p>
            <a:pPr marL="685800" lvl="1" indent="-228600">
              <a:buClr>
                <a:srgbClr val="0D6B8C"/>
              </a:buClr>
              <a:buFont typeface="Wingdings" panose="05000000000000000000" pitchFamily="2" charset="2"/>
              <a:buChar char="§"/>
            </a:pPr>
            <a:r>
              <a:rPr lang="en-US" sz="1600" dirty="0"/>
              <a:t>Cost of farming excluding drip setup cost : Rs 79,250</a:t>
            </a:r>
          </a:p>
          <a:p>
            <a:pPr marL="685800" lvl="1" indent="-228600">
              <a:buClr>
                <a:srgbClr val="0D6B8C"/>
              </a:buClr>
              <a:buFont typeface="Wingdings" panose="05000000000000000000" pitchFamily="2" charset="2"/>
              <a:buChar char="§"/>
            </a:pPr>
            <a:r>
              <a:rPr lang="en-US" sz="1600" dirty="0"/>
              <a:t>Yield in tons: 49</a:t>
            </a:r>
          </a:p>
          <a:p>
            <a:pPr marL="685800" lvl="1" indent="-228600">
              <a:buClr>
                <a:srgbClr val="0D6B8C"/>
              </a:buClr>
              <a:buFont typeface="Wingdings" panose="05000000000000000000" pitchFamily="2" charset="2"/>
              <a:buChar char="§"/>
            </a:pPr>
            <a:r>
              <a:rPr lang="en-US" sz="1600" dirty="0"/>
              <a:t>Avg yield of watermelon in Karnataka: 20</a:t>
            </a:r>
          </a:p>
          <a:p>
            <a:pPr marL="685800" lvl="1" indent="-228600">
              <a:buClr>
                <a:srgbClr val="0D6B8C"/>
              </a:buClr>
              <a:buFont typeface="Wingdings" panose="05000000000000000000" pitchFamily="2" charset="2"/>
              <a:buChar char="§"/>
            </a:pPr>
            <a:r>
              <a:rPr lang="en-US" sz="1600" dirty="0"/>
              <a:t>Due to corona outbreak farmer was not able to get good rate for his produce. He received Rs 1,47,000</a:t>
            </a:r>
          </a:p>
          <a:p>
            <a:pPr marL="685800" lvl="1" indent="-228600">
              <a:buClr>
                <a:srgbClr val="0D6B8C"/>
              </a:buClr>
              <a:buFont typeface="Wingdings" panose="05000000000000000000" pitchFamily="2" charset="2"/>
              <a:buChar char="§"/>
            </a:pPr>
            <a:r>
              <a:rPr lang="en-US" sz="1600" dirty="0"/>
              <a:t>Net profit: Rs 67,750</a:t>
            </a:r>
          </a:p>
          <a:p>
            <a:pPr marL="685800" lvl="1" indent="-228600">
              <a:buClr>
                <a:srgbClr val="0D6B8C"/>
              </a:buClr>
              <a:buFont typeface="Wingdings" panose="05000000000000000000" pitchFamily="2" charset="2"/>
              <a:buChar char="§"/>
            </a:pPr>
            <a:r>
              <a:rPr lang="en-US" sz="1600" dirty="0"/>
              <a:t>Source of water: Borewell</a:t>
            </a:r>
          </a:p>
          <a:p>
            <a:pPr marL="685800" lvl="1" indent="-228600">
              <a:spcAft>
                <a:spcPts val="600"/>
              </a:spcAft>
              <a:buClr>
                <a:srgbClr val="0D6B8C"/>
              </a:buClr>
              <a:buFont typeface="Wingdings" panose="05000000000000000000" pitchFamily="2" charset="2"/>
              <a:buChar char="§"/>
            </a:pPr>
            <a:endParaRPr lang="en-US" sz="1600" dirty="0"/>
          </a:p>
        </p:txBody>
      </p:sp>
    </p:spTree>
    <p:extLst>
      <p:ext uri="{BB962C8B-B14F-4D97-AF65-F5344CB8AC3E}">
        <p14:creationId xmlns:p14="http://schemas.microsoft.com/office/powerpoint/2010/main" val="417874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DF6E5F1-62AF-4D4D-8635-4DF63B2F38E5}"/>
              </a:ext>
            </a:extLst>
          </p:cNvPr>
          <p:cNvSpPr txBox="1"/>
          <p:nvPr/>
        </p:nvSpPr>
        <p:spPr>
          <a:xfrm>
            <a:off x="7205472" y="1377696"/>
            <a:ext cx="64008"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65CA39F6-2815-4C67-B248-3B35611F7469}"/>
              </a:ext>
            </a:extLst>
          </p:cNvPr>
          <p:cNvSpPr txBox="1"/>
          <p:nvPr/>
        </p:nvSpPr>
        <p:spPr>
          <a:xfrm>
            <a:off x="6096000" y="2682240"/>
            <a:ext cx="45719" cy="369332"/>
          </a:xfrm>
          <a:prstGeom prst="rect">
            <a:avLst/>
          </a:prstGeom>
          <a:noFill/>
        </p:spPr>
        <p:txBody>
          <a:bodyPr wrap="square" rtlCol="0">
            <a:spAutoFit/>
          </a:bodyPr>
          <a:lstStyle/>
          <a:p>
            <a:endParaRPr lang="en-IN" dirty="0"/>
          </a:p>
        </p:txBody>
      </p:sp>
      <p:pic>
        <p:nvPicPr>
          <p:cNvPr id="17" name="Graphic 16">
            <a:extLst>
              <a:ext uri="{FF2B5EF4-FFF2-40B4-BE49-F238E27FC236}">
                <a16:creationId xmlns:a16="http://schemas.microsoft.com/office/drawing/2014/main" id="{4BE22F13-3BBE-497C-A1E1-201964BD54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025" y="2007389"/>
            <a:ext cx="177608" cy="215282"/>
          </a:xfrm>
          <a:prstGeom prst="rect">
            <a:avLst/>
          </a:prstGeom>
        </p:spPr>
      </p:pic>
      <p:pic>
        <p:nvPicPr>
          <p:cNvPr id="18" name="Graphic 17">
            <a:extLst>
              <a:ext uri="{FF2B5EF4-FFF2-40B4-BE49-F238E27FC236}">
                <a16:creationId xmlns:a16="http://schemas.microsoft.com/office/drawing/2014/main" id="{D9DBE3F1-D0E0-42DE-BBCF-FBF6646BB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673" y="2942262"/>
            <a:ext cx="177608" cy="215282"/>
          </a:xfrm>
          <a:prstGeom prst="rect">
            <a:avLst/>
          </a:prstGeom>
        </p:spPr>
      </p:pic>
      <p:pic>
        <p:nvPicPr>
          <p:cNvPr id="20" name="Graphic 19">
            <a:extLst>
              <a:ext uri="{FF2B5EF4-FFF2-40B4-BE49-F238E27FC236}">
                <a16:creationId xmlns:a16="http://schemas.microsoft.com/office/drawing/2014/main" id="{B493E4F1-AD7A-421C-8B4A-78B164905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82159" y="511921"/>
            <a:ext cx="685382" cy="691728"/>
          </a:xfrm>
          <a:prstGeom prst="rect">
            <a:avLst/>
          </a:prstGeom>
        </p:spPr>
      </p:pic>
      <p:sp>
        <p:nvSpPr>
          <p:cNvPr id="2" name="TextBox 1">
            <a:extLst>
              <a:ext uri="{FF2B5EF4-FFF2-40B4-BE49-F238E27FC236}">
                <a16:creationId xmlns:a16="http://schemas.microsoft.com/office/drawing/2014/main" id="{61B18349-26B2-FED4-5057-BFEB82B4EEFA}"/>
              </a:ext>
            </a:extLst>
          </p:cNvPr>
          <p:cNvSpPr txBox="1"/>
          <p:nvPr/>
        </p:nvSpPr>
        <p:spPr>
          <a:xfrm>
            <a:off x="848623" y="199973"/>
            <a:ext cx="5142274"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About NLIS</a:t>
            </a:r>
          </a:p>
        </p:txBody>
      </p:sp>
      <p:pic>
        <p:nvPicPr>
          <p:cNvPr id="3" name="Graphic 2">
            <a:extLst>
              <a:ext uri="{FF2B5EF4-FFF2-40B4-BE49-F238E27FC236}">
                <a16:creationId xmlns:a16="http://schemas.microsoft.com/office/drawing/2014/main" id="{516D6A85-66B4-C286-5EF1-7565EC5EFF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540" y="301373"/>
            <a:ext cx="327874" cy="398133"/>
          </a:xfrm>
          <a:prstGeom prst="rect">
            <a:avLst/>
          </a:prstGeom>
        </p:spPr>
      </p:pic>
      <p:pic>
        <p:nvPicPr>
          <p:cNvPr id="32" name="Graphic 31">
            <a:extLst>
              <a:ext uri="{FF2B5EF4-FFF2-40B4-BE49-F238E27FC236}">
                <a16:creationId xmlns:a16="http://schemas.microsoft.com/office/drawing/2014/main" id="{B5B137BE-B450-5544-688A-053EB73E1D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673" y="4216040"/>
            <a:ext cx="177608" cy="215282"/>
          </a:xfrm>
          <a:prstGeom prst="rect">
            <a:avLst/>
          </a:prstGeom>
        </p:spPr>
      </p:pic>
      <p:sp>
        <p:nvSpPr>
          <p:cNvPr id="6" name="TextBox 5">
            <a:extLst>
              <a:ext uri="{FF2B5EF4-FFF2-40B4-BE49-F238E27FC236}">
                <a16:creationId xmlns:a16="http://schemas.microsoft.com/office/drawing/2014/main" id="{1CB53738-86A9-CA2F-2DDE-97E057D9694D}"/>
              </a:ext>
            </a:extLst>
          </p:cNvPr>
          <p:cNvSpPr txBox="1"/>
          <p:nvPr/>
        </p:nvSpPr>
        <p:spPr>
          <a:xfrm>
            <a:off x="848623" y="1193030"/>
            <a:ext cx="6178060" cy="369332"/>
          </a:xfrm>
          <a:prstGeom prst="rect">
            <a:avLst/>
          </a:prstGeom>
          <a:noFill/>
        </p:spPr>
        <p:txBody>
          <a:bodyPr wrap="square">
            <a:spAutoFit/>
          </a:bodyPr>
          <a:lstStyle/>
          <a:p>
            <a:pPr marR="0" lvl="0" indent="0" algn="just" fontAlgn="auto">
              <a:lnSpc>
                <a:spcPct val="100000"/>
              </a:lnSpc>
              <a:spcBef>
                <a:spcPts val="0"/>
              </a:spcBef>
              <a:spcAft>
                <a:spcPts val="1200"/>
              </a:spcAft>
              <a:buClr>
                <a:srgbClr val="0D6B8C"/>
              </a:buClr>
              <a:buSzTx/>
              <a:buFont typeface="Wingdings" panose="05000000000000000000" pitchFamily="2" charset="2"/>
              <a:buNone/>
              <a:tabLst/>
              <a:defRPr/>
            </a:pPr>
            <a:r>
              <a:rPr lang="en-US" sz="1800" b="1" dirty="0">
                <a:solidFill>
                  <a:srgbClr val="1E7B9A"/>
                </a:solidFill>
                <a:latin typeface="Minion Pro SmBd" panose="02040603060306020203"/>
              </a:rPr>
              <a:t>NLIS Objectives</a:t>
            </a:r>
            <a:endParaRPr kumimoji="0" lang="en-US" sz="1800" b="1" i="0" u="none" strike="noStrike" kern="1200" cap="none" spc="0" normalizeH="0" baseline="0" noProof="0" dirty="0">
              <a:ln>
                <a:noFill/>
              </a:ln>
              <a:solidFill>
                <a:srgbClr val="000000"/>
              </a:solidFill>
              <a:effectLst/>
              <a:uLnTx/>
              <a:uFillTx/>
              <a:latin typeface="Minion Pro SmBd" panose="02040603060306020203"/>
            </a:endParaRPr>
          </a:p>
        </p:txBody>
      </p:sp>
      <p:sp>
        <p:nvSpPr>
          <p:cNvPr id="8" name="TextBox 7">
            <a:extLst>
              <a:ext uri="{FF2B5EF4-FFF2-40B4-BE49-F238E27FC236}">
                <a16:creationId xmlns:a16="http://schemas.microsoft.com/office/drawing/2014/main" id="{331BE2BD-1033-99B0-AC57-D1961D9121E1}"/>
              </a:ext>
            </a:extLst>
          </p:cNvPr>
          <p:cNvSpPr txBox="1"/>
          <p:nvPr/>
        </p:nvSpPr>
        <p:spPr>
          <a:xfrm>
            <a:off x="766413" y="1918355"/>
            <a:ext cx="4883421" cy="4031873"/>
          </a:xfrm>
          <a:prstGeom prst="rect">
            <a:avLst/>
          </a:prstGeom>
          <a:noFill/>
        </p:spPr>
        <p:txBody>
          <a:bodyPr wrap="square">
            <a:spAutoFit/>
          </a:bodyPr>
          <a:lstStyle/>
          <a:p>
            <a:pPr algn="just"/>
            <a:r>
              <a:rPr lang="en-US" sz="1600" dirty="0">
                <a:latin typeface="Gilroy-Medium" panose="00000600000000000000"/>
              </a:rPr>
              <a:t>The </a:t>
            </a:r>
            <a:r>
              <a:rPr lang="en-US" sz="1600" dirty="0" err="1">
                <a:latin typeface="Gilroy-Medium" panose="00000600000000000000"/>
              </a:rPr>
              <a:t>Nandawadagi</a:t>
            </a:r>
            <a:r>
              <a:rPr lang="en-US" sz="1600" dirty="0">
                <a:latin typeface="Gilroy-Medium" panose="00000600000000000000"/>
              </a:rPr>
              <a:t> lift irrigation project (NLIS) is developing irrigation infrastructure for 12,000 ha of agricultural land. </a:t>
            </a:r>
          </a:p>
          <a:p>
            <a:pPr algn="just"/>
            <a:endParaRPr lang="en-US" sz="1600" dirty="0">
              <a:latin typeface="Gilroy-Medium" panose="00000600000000000000"/>
            </a:endParaRPr>
          </a:p>
          <a:p>
            <a:pPr algn="just"/>
            <a:r>
              <a:rPr lang="en-US" sz="1600" dirty="0">
                <a:latin typeface="Gilroy-Medium" panose="00000600000000000000"/>
              </a:rPr>
              <a:t>The project will deliver irrigation infrastructure for 12,150 smallholder farmers across 28 villages. The farmers will receive 28,316 million liters per annum of irrigation water.</a:t>
            </a:r>
          </a:p>
          <a:p>
            <a:pPr algn="just"/>
            <a:endParaRPr lang="en-US" sz="1600" dirty="0">
              <a:latin typeface="Gilroy-Medium" panose="00000600000000000000"/>
            </a:endParaRPr>
          </a:p>
          <a:p>
            <a:pPr algn="just"/>
            <a:r>
              <a:rPr lang="en-US" sz="1600" dirty="0">
                <a:latin typeface="Gilroy-Medium" panose="00000600000000000000"/>
              </a:rPr>
              <a:t>The area faces acute shortage as it receives very little rainfall 502 mm and experiences draught frequently. Therefore only 20% of cultivable area is irrigated.</a:t>
            </a:r>
          </a:p>
          <a:p>
            <a:pPr algn="just"/>
            <a:endParaRPr lang="en-US" sz="1600" dirty="0">
              <a:latin typeface="Gilroy-Medium" panose="00000600000000000000"/>
            </a:endParaRPr>
          </a:p>
          <a:p>
            <a:pPr algn="just"/>
            <a:r>
              <a:rPr lang="en-US" sz="1600" dirty="0">
                <a:latin typeface="Gilroy-Medium" panose="00000600000000000000"/>
              </a:rPr>
              <a:t>This project will make them climate resilient by providing reliable source of irrigation during cropping season, increasing crop yields and ultimately household incomes.</a:t>
            </a:r>
          </a:p>
        </p:txBody>
      </p:sp>
      <p:pic>
        <p:nvPicPr>
          <p:cNvPr id="7" name="Picture 6" descr="A picture containing sky, outdoor, sandy&#10;&#10;Description automatically generated">
            <a:extLst>
              <a:ext uri="{FF2B5EF4-FFF2-40B4-BE49-F238E27FC236}">
                <a16:creationId xmlns:a16="http://schemas.microsoft.com/office/drawing/2014/main" id="{CD8F6A2B-CF9F-79E3-CDE5-744DF0BABE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7685" y="1377696"/>
            <a:ext cx="3639423" cy="2595213"/>
          </a:xfrm>
          <a:prstGeom prst="rect">
            <a:avLst/>
          </a:prstGeom>
        </p:spPr>
      </p:pic>
      <p:pic>
        <p:nvPicPr>
          <p:cNvPr id="10" name="Graphic 9">
            <a:extLst>
              <a:ext uri="{FF2B5EF4-FFF2-40B4-BE49-F238E27FC236}">
                <a16:creationId xmlns:a16="http://schemas.microsoft.com/office/drawing/2014/main" id="{685C5679-399C-2814-813C-FD2F5BF29D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017" y="5144349"/>
            <a:ext cx="177608" cy="215282"/>
          </a:xfrm>
          <a:prstGeom prst="rect">
            <a:avLst/>
          </a:prstGeom>
        </p:spPr>
      </p:pic>
      <p:pic>
        <p:nvPicPr>
          <p:cNvPr id="14" name="Picture 13" descr="A picture containing outdoor object, outdoor, light, night&#10;&#10;Description automatically generated">
            <a:extLst>
              <a:ext uri="{FF2B5EF4-FFF2-40B4-BE49-F238E27FC236}">
                <a16:creationId xmlns:a16="http://schemas.microsoft.com/office/drawing/2014/main" id="{93A08A03-0F9D-F9F9-D96D-BBF8304BF9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685" y="4216040"/>
            <a:ext cx="3639423" cy="2472852"/>
          </a:xfrm>
          <a:prstGeom prst="rect">
            <a:avLst/>
          </a:prstGeom>
        </p:spPr>
      </p:pic>
    </p:spTree>
    <p:extLst>
      <p:ext uri="{BB962C8B-B14F-4D97-AF65-F5344CB8AC3E}">
        <p14:creationId xmlns:p14="http://schemas.microsoft.com/office/powerpoint/2010/main" val="321168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5B0594-1722-D14F-BBB4-AB4C8C489021}"/>
              </a:ext>
            </a:extLst>
          </p:cNvPr>
          <p:cNvSpPr/>
          <p:nvPr/>
        </p:nvSpPr>
        <p:spPr>
          <a:xfrm>
            <a:off x="5317210" y="1994071"/>
            <a:ext cx="6781005" cy="40550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F6E5F1-62AF-4D4D-8635-4DF63B2F38E5}"/>
              </a:ext>
            </a:extLst>
          </p:cNvPr>
          <p:cNvSpPr txBox="1"/>
          <p:nvPr/>
        </p:nvSpPr>
        <p:spPr>
          <a:xfrm>
            <a:off x="7205472" y="1377696"/>
            <a:ext cx="64008"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65CA39F6-2815-4C67-B248-3B35611F7469}"/>
              </a:ext>
            </a:extLst>
          </p:cNvPr>
          <p:cNvSpPr txBox="1"/>
          <p:nvPr/>
        </p:nvSpPr>
        <p:spPr>
          <a:xfrm>
            <a:off x="6096000" y="2682240"/>
            <a:ext cx="45719" cy="369332"/>
          </a:xfrm>
          <a:prstGeom prst="rect">
            <a:avLst/>
          </a:prstGeom>
          <a:noFill/>
        </p:spPr>
        <p:txBody>
          <a:bodyPr wrap="square" rtlCol="0">
            <a:spAutoFit/>
          </a:bodyPr>
          <a:lstStyle/>
          <a:p>
            <a:endParaRPr lang="en-IN" dirty="0"/>
          </a:p>
        </p:txBody>
      </p:sp>
      <p:pic>
        <p:nvPicPr>
          <p:cNvPr id="17" name="Graphic 16">
            <a:extLst>
              <a:ext uri="{FF2B5EF4-FFF2-40B4-BE49-F238E27FC236}">
                <a16:creationId xmlns:a16="http://schemas.microsoft.com/office/drawing/2014/main" id="{4BE22F13-3BBE-497C-A1E1-201964BD54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2366" y="2302537"/>
            <a:ext cx="177608" cy="215282"/>
          </a:xfrm>
          <a:prstGeom prst="rect">
            <a:avLst/>
          </a:prstGeom>
        </p:spPr>
      </p:pic>
      <p:pic>
        <p:nvPicPr>
          <p:cNvPr id="18" name="Graphic 17">
            <a:extLst>
              <a:ext uri="{FF2B5EF4-FFF2-40B4-BE49-F238E27FC236}">
                <a16:creationId xmlns:a16="http://schemas.microsoft.com/office/drawing/2014/main" id="{D9DBE3F1-D0E0-42DE-BBCF-FBF6646BB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765" y="3429000"/>
            <a:ext cx="177608" cy="215282"/>
          </a:xfrm>
          <a:prstGeom prst="rect">
            <a:avLst/>
          </a:prstGeom>
        </p:spPr>
      </p:pic>
      <p:pic>
        <p:nvPicPr>
          <p:cNvPr id="20" name="Graphic 19">
            <a:extLst>
              <a:ext uri="{FF2B5EF4-FFF2-40B4-BE49-F238E27FC236}">
                <a16:creationId xmlns:a16="http://schemas.microsoft.com/office/drawing/2014/main" id="{B493E4F1-AD7A-421C-8B4A-78B164905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82159" y="511921"/>
            <a:ext cx="685382" cy="691728"/>
          </a:xfrm>
          <a:prstGeom prst="rect">
            <a:avLst/>
          </a:prstGeom>
        </p:spPr>
      </p:pic>
      <p:sp>
        <p:nvSpPr>
          <p:cNvPr id="2" name="TextBox 1">
            <a:extLst>
              <a:ext uri="{FF2B5EF4-FFF2-40B4-BE49-F238E27FC236}">
                <a16:creationId xmlns:a16="http://schemas.microsoft.com/office/drawing/2014/main" id="{61B18349-26B2-FED4-5057-BFEB82B4EEFA}"/>
              </a:ext>
            </a:extLst>
          </p:cNvPr>
          <p:cNvSpPr txBox="1"/>
          <p:nvPr/>
        </p:nvSpPr>
        <p:spPr>
          <a:xfrm>
            <a:off x="848623" y="199973"/>
            <a:ext cx="5466422"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Beneficiary baseline survey</a:t>
            </a:r>
          </a:p>
        </p:txBody>
      </p:sp>
      <p:pic>
        <p:nvPicPr>
          <p:cNvPr id="3" name="Graphic 2">
            <a:extLst>
              <a:ext uri="{FF2B5EF4-FFF2-40B4-BE49-F238E27FC236}">
                <a16:creationId xmlns:a16="http://schemas.microsoft.com/office/drawing/2014/main" id="{516D6A85-66B4-C286-5EF1-7565EC5EFF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540" y="301373"/>
            <a:ext cx="327874" cy="398133"/>
          </a:xfrm>
          <a:prstGeom prst="rect">
            <a:avLst/>
          </a:prstGeom>
        </p:spPr>
      </p:pic>
      <p:sp>
        <p:nvSpPr>
          <p:cNvPr id="31" name="TextBox 30">
            <a:extLst>
              <a:ext uri="{FF2B5EF4-FFF2-40B4-BE49-F238E27FC236}">
                <a16:creationId xmlns:a16="http://schemas.microsoft.com/office/drawing/2014/main" id="{2DC5519B-18F4-709E-8D0B-12C8F3E61938}"/>
              </a:ext>
            </a:extLst>
          </p:cNvPr>
          <p:cNvSpPr txBox="1"/>
          <p:nvPr/>
        </p:nvSpPr>
        <p:spPr>
          <a:xfrm>
            <a:off x="942940" y="2205850"/>
            <a:ext cx="4039804" cy="3354765"/>
          </a:xfrm>
          <a:prstGeom prst="rect">
            <a:avLst/>
          </a:prstGeom>
          <a:noFill/>
        </p:spPr>
        <p:txBody>
          <a:bodyPr wrap="square">
            <a:spAutoFit/>
          </a:bodyPr>
          <a:lstStyle/>
          <a:p>
            <a:pPr algn="just">
              <a:spcBef>
                <a:spcPts val="1200"/>
              </a:spcBef>
            </a:pPr>
            <a:r>
              <a:rPr lang="en-US" sz="1600" dirty="0">
                <a:latin typeface="Gilroy-Medium" panose="00000600000000000000"/>
              </a:rPr>
              <a:t>VCE implement a beneficiary survey to help us validate our understanding of the impact potential and measure overall impact</a:t>
            </a:r>
            <a:endParaRPr lang="en-IN" sz="1600" dirty="0">
              <a:latin typeface="Gilroy-Medium" panose="00000600000000000000"/>
            </a:endParaRPr>
          </a:p>
          <a:p>
            <a:pPr algn="just">
              <a:spcBef>
                <a:spcPts val="1200"/>
              </a:spcBef>
            </a:pPr>
            <a:r>
              <a:rPr lang="en-IN" sz="1600" dirty="0">
                <a:latin typeface="Gilroy-Medium" panose="00000600000000000000"/>
              </a:rPr>
              <a:t>The survey took 2 months, across 7 villages, interviewing 210 farmers, covering 263.4 ha.</a:t>
            </a:r>
          </a:p>
          <a:p>
            <a:pPr algn="just">
              <a:spcBef>
                <a:spcPts val="1200"/>
              </a:spcBef>
            </a:pPr>
            <a:r>
              <a:rPr lang="en-IN" sz="1600" dirty="0">
                <a:latin typeface="Gilroy-Medium" panose="00000600000000000000"/>
              </a:rPr>
              <a:t>Very few farmers in the region have access to borewell or surface water for irrigation thereby making them excessively dependent on monsoon. The farmers face challenge of unreliable and erratic rain pattern. This affects their crop yields and income making them  financially vulnerable. </a:t>
            </a:r>
          </a:p>
        </p:txBody>
      </p:sp>
      <p:pic>
        <p:nvPicPr>
          <p:cNvPr id="4" name="Graphic 3">
            <a:extLst>
              <a:ext uri="{FF2B5EF4-FFF2-40B4-BE49-F238E27FC236}">
                <a16:creationId xmlns:a16="http://schemas.microsoft.com/office/drawing/2014/main" id="{FA5661FD-5307-A32B-321C-B033D1765A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212" y="4068119"/>
            <a:ext cx="177608" cy="215282"/>
          </a:xfrm>
          <a:prstGeom prst="rect">
            <a:avLst/>
          </a:prstGeom>
        </p:spPr>
      </p:pic>
      <p:sp>
        <p:nvSpPr>
          <p:cNvPr id="5" name="TextBox 4">
            <a:extLst>
              <a:ext uri="{FF2B5EF4-FFF2-40B4-BE49-F238E27FC236}">
                <a16:creationId xmlns:a16="http://schemas.microsoft.com/office/drawing/2014/main" id="{DC4AB9D9-80F7-16AE-EDAF-159236EEEA73}"/>
              </a:ext>
            </a:extLst>
          </p:cNvPr>
          <p:cNvSpPr txBox="1"/>
          <p:nvPr/>
        </p:nvSpPr>
        <p:spPr>
          <a:xfrm>
            <a:off x="438541" y="1452628"/>
            <a:ext cx="454420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
                <a:srgbClr val="0D6B8C"/>
              </a:buClr>
              <a:buSzTx/>
              <a:buFont typeface="Wingdings" panose="05000000000000000000" pitchFamily="2" charset="2"/>
              <a:buNone/>
              <a:tabLst/>
              <a:defRPr/>
            </a:pPr>
            <a:r>
              <a:rPr kumimoji="0" lang="en-US" sz="2000" b="1" i="0" u="none" strike="noStrike" kern="1200" cap="none" spc="0" normalizeH="0" baseline="0" noProof="0" dirty="0">
                <a:ln>
                  <a:noFill/>
                </a:ln>
                <a:solidFill>
                  <a:srgbClr val="1E7B9A"/>
                </a:solidFill>
                <a:effectLst/>
                <a:uLnTx/>
                <a:uFillTx/>
                <a:latin typeface="Minion Pro SmBd" panose="02040603060306020203"/>
                <a:ea typeface="+mn-ea"/>
                <a:cs typeface="+mn-cs"/>
              </a:rPr>
              <a:t>Implementing </a:t>
            </a:r>
            <a:r>
              <a:rPr kumimoji="0" lang="en-US" sz="2000" b="1" i="0" u="none" strike="noStrike" kern="1200" cap="none" spc="0" normalizeH="0" baseline="0" noProof="0" dirty="0" err="1">
                <a:ln>
                  <a:noFill/>
                </a:ln>
                <a:solidFill>
                  <a:srgbClr val="1E7B9A"/>
                </a:solidFill>
                <a:effectLst/>
                <a:uLnTx/>
                <a:uFillTx/>
                <a:latin typeface="Minion Pro SmBd" panose="02040603060306020203"/>
                <a:ea typeface="+mn-ea"/>
                <a:cs typeface="+mn-cs"/>
              </a:rPr>
              <a:t>stakehold</a:t>
            </a:r>
            <a:r>
              <a:rPr lang="en-US" sz="2000" b="1" dirty="0">
                <a:solidFill>
                  <a:srgbClr val="1E7B9A"/>
                </a:solidFill>
                <a:latin typeface="Minion Pro SmBd" panose="02040603060306020203"/>
              </a:rPr>
              <a:t>er consultations</a:t>
            </a:r>
            <a:endParaRPr kumimoji="0" lang="en-US" sz="2000" b="1" i="0" u="none" strike="noStrike" kern="1200" cap="none" spc="0" normalizeH="0" baseline="0" noProof="0" dirty="0">
              <a:ln>
                <a:noFill/>
              </a:ln>
              <a:solidFill>
                <a:srgbClr val="000000"/>
              </a:solidFill>
              <a:effectLst/>
              <a:uLnTx/>
              <a:uFillTx/>
              <a:latin typeface="Gilroy-Medium"/>
              <a:ea typeface="+mn-ea"/>
              <a:cs typeface="+mn-cs"/>
            </a:endParaRPr>
          </a:p>
        </p:txBody>
      </p:sp>
      <p:graphicFrame>
        <p:nvGraphicFramePr>
          <p:cNvPr id="7" name="Chart 6">
            <a:extLst>
              <a:ext uri="{FF2B5EF4-FFF2-40B4-BE49-F238E27FC236}">
                <a16:creationId xmlns:a16="http://schemas.microsoft.com/office/drawing/2014/main" id="{987A62AD-0A1B-EB4D-D52F-7027193ED4C0}"/>
              </a:ext>
            </a:extLst>
          </p:cNvPr>
          <p:cNvGraphicFramePr/>
          <p:nvPr>
            <p:extLst>
              <p:ext uri="{D42A27DB-BD31-4B8C-83A1-F6EECF244321}">
                <p14:modId xmlns:p14="http://schemas.microsoft.com/office/powerpoint/2010/main" val="3567540394"/>
              </p:ext>
            </p:extLst>
          </p:nvPr>
        </p:nvGraphicFramePr>
        <p:xfrm>
          <a:off x="5317210" y="2682240"/>
          <a:ext cx="3398505" cy="265539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 name="Chart 7">
            <a:extLst>
              <a:ext uri="{FF2B5EF4-FFF2-40B4-BE49-F238E27FC236}">
                <a16:creationId xmlns:a16="http://schemas.microsoft.com/office/drawing/2014/main" id="{C6A04C3F-3FB0-F6CA-C49A-04FDA7F2D554}"/>
              </a:ext>
            </a:extLst>
          </p:cNvPr>
          <p:cNvGraphicFramePr/>
          <p:nvPr>
            <p:extLst>
              <p:ext uri="{D42A27DB-BD31-4B8C-83A1-F6EECF244321}">
                <p14:modId xmlns:p14="http://schemas.microsoft.com/office/powerpoint/2010/main" val="1507138698"/>
              </p:ext>
            </p:extLst>
          </p:nvPr>
        </p:nvGraphicFramePr>
        <p:xfrm>
          <a:off x="8804031" y="2117976"/>
          <a:ext cx="4147432" cy="3530512"/>
        </p:xfrm>
        <a:graphic>
          <a:graphicData uri="http://schemas.openxmlformats.org/drawingml/2006/chart">
            <c:chart xmlns:c="http://schemas.openxmlformats.org/drawingml/2006/chart" xmlns:r="http://schemas.openxmlformats.org/officeDocument/2006/relationships" r:id="rId9"/>
          </a:graphicData>
        </a:graphic>
      </p:graphicFrame>
      <p:sp>
        <p:nvSpPr>
          <p:cNvPr id="10" name="TextBox 9">
            <a:extLst>
              <a:ext uri="{FF2B5EF4-FFF2-40B4-BE49-F238E27FC236}">
                <a16:creationId xmlns:a16="http://schemas.microsoft.com/office/drawing/2014/main" id="{DCFC3A6B-DA4E-5458-B9DF-B9E38A20EE0F}"/>
              </a:ext>
            </a:extLst>
          </p:cNvPr>
          <p:cNvSpPr txBox="1"/>
          <p:nvPr/>
        </p:nvSpPr>
        <p:spPr>
          <a:xfrm>
            <a:off x="5564015" y="1422696"/>
            <a:ext cx="6253025"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
                <a:srgbClr val="0D6B8C"/>
              </a:buClr>
              <a:buSzTx/>
              <a:buFont typeface="Wingdings" panose="05000000000000000000" pitchFamily="2" charset="2"/>
              <a:buNone/>
              <a:tabLst/>
              <a:defRPr/>
            </a:pPr>
            <a:r>
              <a:rPr kumimoji="0" lang="en-US" sz="2000" b="1" i="0" u="none" strike="noStrike" kern="1200" cap="none" spc="0" normalizeH="0" baseline="0" noProof="0" dirty="0">
                <a:ln>
                  <a:noFill/>
                </a:ln>
                <a:solidFill>
                  <a:srgbClr val="1E7B9A"/>
                </a:solidFill>
                <a:effectLst/>
                <a:uLnTx/>
                <a:uFillTx/>
                <a:latin typeface="Minion Pro SmBd" panose="02040603060306020203"/>
                <a:ea typeface="+mn-ea"/>
                <a:cs typeface="+mn-cs"/>
              </a:rPr>
              <a:t>NLIS beneficiaries</a:t>
            </a:r>
            <a:endParaRPr kumimoji="0" lang="en-US" sz="2000" b="1" i="0" u="none" strike="noStrike" kern="1200" cap="none" spc="0" normalizeH="0" baseline="0" noProof="0" dirty="0">
              <a:ln>
                <a:noFill/>
              </a:ln>
              <a:solidFill>
                <a:srgbClr val="000000"/>
              </a:solidFill>
              <a:effectLst/>
              <a:uLnTx/>
              <a:uFillTx/>
              <a:latin typeface="Gilroy-Medium"/>
              <a:ea typeface="+mn-ea"/>
              <a:cs typeface="+mn-cs"/>
            </a:endParaRPr>
          </a:p>
        </p:txBody>
      </p:sp>
      <p:sp>
        <p:nvSpPr>
          <p:cNvPr id="11" name="TextBox 10">
            <a:extLst>
              <a:ext uri="{FF2B5EF4-FFF2-40B4-BE49-F238E27FC236}">
                <a16:creationId xmlns:a16="http://schemas.microsoft.com/office/drawing/2014/main" id="{0D708D15-2561-5ED6-6520-58B2513CEC77}"/>
              </a:ext>
            </a:extLst>
          </p:cNvPr>
          <p:cNvSpPr txBox="1"/>
          <p:nvPr/>
        </p:nvSpPr>
        <p:spPr>
          <a:xfrm>
            <a:off x="6226547" y="2091420"/>
            <a:ext cx="2381918" cy="307777"/>
          </a:xfrm>
          <a:prstGeom prst="rect">
            <a:avLst/>
          </a:prstGeom>
          <a:noFill/>
        </p:spPr>
        <p:txBody>
          <a:bodyPr wrap="square" rtlCol="0">
            <a:spAutoFit/>
          </a:bodyPr>
          <a:lstStyle/>
          <a:p>
            <a:r>
              <a:rPr lang="en-US" sz="1400" b="1" dirty="0"/>
              <a:t>Household farm size</a:t>
            </a:r>
          </a:p>
        </p:txBody>
      </p:sp>
      <p:sp>
        <p:nvSpPr>
          <p:cNvPr id="14" name="TextBox 13">
            <a:extLst>
              <a:ext uri="{FF2B5EF4-FFF2-40B4-BE49-F238E27FC236}">
                <a16:creationId xmlns:a16="http://schemas.microsoft.com/office/drawing/2014/main" id="{4D404CE0-B4CE-ADB8-2D09-41DE2A886182}"/>
              </a:ext>
            </a:extLst>
          </p:cNvPr>
          <p:cNvSpPr txBox="1"/>
          <p:nvPr/>
        </p:nvSpPr>
        <p:spPr>
          <a:xfrm>
            <a:off x="9092431" y="2091420"/>
            <a:ext cx="2724609" cy="307777"/>
          </a:xfrm>
          <a:prstGeom prst="rect">
            <a:avLst/>
          </a:prstGeom>
          <a:noFill/>
        </p:spPr>
        <p:txBody>
          <a:bodyPr wrap="square" rtlCol="0">
            <a:spAutoFit/>
          </a:bodyPr>
          <a:lstStyle/>
          <a:p>
            <a:r>
              <a:rPr lang="en-US" sz="1400" b="1" dirty="0"/>
              <a:t>Avg household income (Rupee)</a:t>
            </a:r>
          </a:p>
        </p:txBody>
      </p:sp>
    </p:spTree>
    <p:extLst>
      <p:ext uri="{BB962C8B-B14F-4D97-AF65-F5344CB8AC3E}">
        <p14:creationId xmlns:p14="http://schemas.microsoft.com/office/powerpoint/2010/main" val="1366518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DF6E5F1-62AF-4D4D-8635-4DF63B2F38E5}"/>
              </a:ext>
            </a:extLst>
          </p:cNvPr>
          <p:cNvSpPr txBox="1"/>
          <p:nvPr/>
        </p:nvSpPr>
        <p:spPr>
          <a:xfrm>
            <a:off x="7205472" y="1377696"/>
            <a:ext cx="64008"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65CA39F6-2815-4C67-B248-3B35611F7469}"/>
              </a:ext>
            </a:extLst>
          </p:cNvPr>
          <p:cNvSpPr txBox="1"/>
          <p:nvPr/>
        </p:nvSpPr>
        <p:spPr>
          <a:xfrm>
            <a:off x="6096000" y="2682240"/>
            <a:ext cx="45719" cy="369332"/>
          </a:xfrm>
          <a:prstGeom prst="rect">
            <a:avLst/>
          </a:prstGeom>
          <a:noFill/>
        </p:spPr>
        <p:txBody>
          <a:bodyPr wrap="square" rtlCol="0">
            <a:spAutoFit/>
          </a:bodyPr>
          <a:lstStyle/>
          <a:p>
            <a:endParaRPr lang="en-IN" dirty="0"/>
          </a:p>
        </p:txBody>
      </p:sp>
      <p:pic>
        <p:nvPicPr>
          <p:cNvPr id="17" name="Graphic 16">
            <a:extLst>
              <a:ext uri="{FF2B5EF4-FFF2-40B4-BE49-F238E27FC236}">
                <a16:creationId xmlns:a16="http://schemas.microsoft.com/office/drawing/2014/main" id="{4BE22F13-3BBE-497C-A1E1-201964BD54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401" y="1601907"/>
            <a:ext cx="177608" cy="215282"/>
          </a:xfrm>
          <a:prstGeom prst="rect">
            <a:avLst/>
          </a:prstGeom>
        </p:spPr>
      </p:pic>
      <p:pic>
        <p:nvPicPr>
          <p:cNvPr id="18" name="Graphic 17">
            <a:extLst>
              <a:ext uri="{FF2B5EF4-FFF2-40B4-BE49-F238E27FC236}">
                <a16:creationId xmlns:a16="http://schemas.microsoft.com/office/drawing/2014/main" id="{D9DBE3F1-D0E0-42DE-BBCF-FBF6646BB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806" y="1994071"/>
            <a:ext cx="177608" cy="215282"/>
          </a:xfrm>
          <a:prstGeom prst="rect">
            <a:avLst/>
          </a:prstGeom>
        </p:spPr>
      </p:pic>
      <p:pic>
        <p:nvPicPr>
          <p:cNvPr id="20" name="Graphic 19">
            <a:extLst>
              <a:ext uri="{FF2B5EF4-FFF2-40B4-BE49-F238E27FC236}">
                <a16:creationId xmlns:a16="http://schemas.microsoft.com/office/drawing/2014/main" id="{B493E4F1-AD7A-421C-8B4A-78B164905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82159" y="511921"/>
            <a:ext cx="685382" cy="691728"/>
          </a:xfrm>
          <a:prstGeom prst="rect">
            <a:avLst/>
          </a:prstGeom>
        </p:spPr>
      </p:pic>
      <p:sp>
        <p:nvSpPr>
          <p:cNvPr id="2" name="TextBox 1">
            <a:extLst>
              <a:ext uri="{FF2B5EF4-FFF2-40B4-BE49-F238E27FC236}">
                <a16:creationId xmlns:a16="http://schemas.microsoft.com/office/drawing/2014/main" id="{61B18349-26B2-FED4-5057-BFEB82B4EEFA}"/>
              </a:ext>
            </a:extLst>
          </p:cNvPr>
          <p:cNvSpPr txBox="1"/>
          <p:nvPr/>
        </p:nvSpPr>
        <p:spPr>
          <a:xfrm>
            <a:off x="848623" y="199973"/>
            <a:ext cx="7767730"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Beneficiary baseline survey</a:t>
            </a:r>
          </a:p>
        </p:txBody>
      </p:sp>
      <p:pic>
        <p:nvPicPr>
          <p:cNvPr id="3" name="Graphic 2">
            <a:extLst>
              <a:ext uri="{FF2B5EF4-FFF2-40B4-BE49-F238E27FC236}">
                <a16:creationId xmlns:a16="http://schemas.microsoft.com/office/drawing/2014/main" id="{516D6A85-66B4-C286-5EF1-7565EC5EFF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540" y="301373"/>
            <a:ext cx="327874" cy="398133"/>
          </a:xfrm>
          <a:prstGeom prst="rect">
            <a:avLst/>
          </a:prstGeom>
        </p:spPr>
      </p:pic>
      <p:sp>
        <p:nvSpPr>
          <p:cNvPr id="31" name="TextBox 30">
            <a:extLst>
              <a:ext uri="{FF2B5EF4-FFF2-40B4-BE49-F238E27FC236}">
                <a16:creationId xmlns:a16="http://schemas.microsoft.com/office/drawing/2014/main" id="{2DC5519B-18F4-709E-8D0B-12C8F3E61938}"/>
              </a:ext>
            </a:extLst>
          </p:cNvPr>
          <p:cNvSpPr txBox="1"/>
          <p:nvPr/>
        </p:nvSpPr>
        <p:spPr>
          <a:xfrm>
            <a:off x="905626" y="1516912"/>
            <a:ext cx="5785939" cy="5324535"/>
          </a:xfrm>
          <a:prstGeom prst="rect">
            <a:avLst/>
          </a:prstGeom>
          <a:noFill/>
        </p:spPr>
        <p:txBody>
          <a:bodyPr wrap="square">
            <a:spAutoFit/>
          </a:bodyPr>
          <a:lstStyle/>
          <a:p>
            <a:pPr algn="just">
              <a:spcBef>
                <a:spcPts val="1200"/>
              </a:spcBef>
            </a:pPr>
            <a:r>
              <a:rPr lang="en-IN" sz="1600" dirty="0">
                <a:latin typeface="Gilroy-Medium" panose="00000600000000000000"/>
              </a:rPr>
              <a:t>The average landholding size:  </a:t>
            </a:r>
            <a:r>
              <a:rPr lang="en-IN" sz="1600" b="1" dirty="0">
                <a:latin typeface="Gilroy-Medium" panose="00000600000000000000"/>
              </a:rPr>
              <a:t>1.26 ha.</a:t>
            </a:r>
          </a:p>
          <a:p>
            <a:pPr algn="just">
              <a:spcBef>
                <a:spcPts val="1200"/>
              </a:spcBef>
            </a:pPr>
            <a:r>
              <a:rPr lang="en-IN" sz="1600" dirty="0">
                <a:latin typeface="Gilroy-Medium" panose="00000600000000000000"/>
              </a:rPr>
              <a:t>Average income: </a:t>
            </a:r>
            <a:r>
              <a:rPr lang="en-IN" sz="1600" b="1" dirty="0">
                <a:latin typeface="Gilroy-Medium" panose="00000600000000000000"/>
              </a:rPr>
              <a:t>Rs </a:t>
            </a:r>
            <a:r>
              <a:rPr lang="en-IN" sz="1600" b="1" i="0" u="none" strike="noStrike" dirty="0">
                <a:solidFill>
                  <a:srgbClr val="000000"/>
                </a:solidFill>
                <a:effectLst/>
                <a:latin typeface="Gilroy-Medium" panose="00000600000000000000"/>
              </a:rPr>
              <a:t>45,461.</a:t>
            </a:r>
            <a:endParaRPr lang="en-IN" sz="1600" dirty="0">
              <a:solidFill>
                <a:srgbClr val="000000"/>
              </a:solidFill>
              <a:latin typeface="Gilroy-Medium" panose="00000600000000000000"/>
            </a:endParaRPr>
          </a:p>
          <a:p>
            <a:pPr algn="just">
              <a:spcBef>
                <a:spcPts val="1200"/>
              </a:spcBef>
            </a:pPr>
            <a:r>
              <a:rPr lang="en-IN" sz="1600" b="1" i="0" u="none" strike="noStrike" dirty="0">
                <a:solidFill>
                  <a:srgbClr val="000000"/>
                </a:solidFill>
                <a:effectLst/>
                <a:latin typeface="Gilroy-Medium" panose="00000600000000000000"/>
              </a:rPr>
              <a:t>60% </a:t>
            </a:r>
            <a:r>
              <a:rPr lang="en-IN" sz="1600" b="0" i="0" u="none" strike="noStrike" dirty="0">
                <a:solidFill>
                  <a:srgbClr val="000000"/>
                </a:solidFill>
                <a:effectLst/>
                <a:latin typeface="Gilroy-Medium" panose="00000600000000000000"/>
              </a:rPr>
              <a:t>of the farmers earning &lt;Rs 50,000.</a:t>
            </a:r>
          </a:p>
          <a:p>
            <a:pPr algn="just">
              <a:spcBef>
                <a:spcPts val="1200"/>
              </a:spcBef>
            </a:pPr>
            <a:r>
              <a:rPr lang="en-IN" sz="1600" b="1" dirty="0">
                <a:solidFill>
                  <a:srgbClr val="000000"/>
                </a:solidFill>
                <a:latin typeface="Gilroy-Medium" panose="00000600000000000000"/>
              </a:rPr>
              <a:t>32% </a:t>
            </a:r>
            <a:r>
              <a:rPr lang="en-IN" sz="1600" dirty="0">
                <a:solidFill>
                  <a:srgbClr val="000000"/>
                </a:solidFill>
                <a:latin typeface="Gilroy-Medium" panose="00000600000000000000"/>
              </a:rPr>
              <a:t>of the famers have to migrate to bigger cities where they work as labourer whereas </a:t>
            </a:r>
            <a:r>
              <a:rPr lang="en-IN" sz="1600" b="1" dirty="0">
                <a:solidFill>
                  <a:srgbClr val="000000"/>
                </a:solidFill>
                <a:latin typeface="Gilroy-Medium" panose="00000600000000000000"/>
              </a:rPr>
              <a:t>66% </a:t>
            </a:r>
            <a:r>
              <a:rPr lang="en-IN" sz="1600" dirty="0">
                <a:solidFill>
                  <a:srgbClr val="000000"/>
                </a:solidFill>
                <a:latin typeface="Gilroy-Medium" panose="00000600000000000000"/>
              </a:rPr>
              <a:t>of the farmers have no other income source.</a:t>
            </a:r>
          </a:p>
          <a:p>
            <a:pPr algn="just">
              <a:spcBef>
                <a:spcPts val="1200"/>
              </a:spcBef>
            </a:pPr>
            <a:r>
              <a:rPr lang="en-IN" sz="1600" b="1" dirty="0">
                <a:solidFill>
                  <a:srgbClr val="000000"/>
                </a:solidFill>
                <a:latin typeface="Gilroy-Medium" panose="00000600000000000000"/>
              </a:rPr>
              <a:t>73%</a:t>
            </a:r>
            <a:r>
              <a:rPr lang="en-IN" sz="1600" dirty="0">
                <a:solidFill>
                  <a:srgbClr val="000000"/>
                </a:solidFill>
                <a:latin typeface="Gilroy-Medium" panose="00000600000000000000"/>
              </a:rPr>
              <a:t> of farmers are dependent on rainfall for cropping.</a:t>
            </a:r>
          </a:p>
          <a:p>
            <a:pPr algn="just">
              <a:spcBef>
                <a:spcPts val="1200"/>
              </a:spcBef>
            </a:pPr>
            <a:r>
              <a:rPr lang="en-IN" sz="1600" b="1" dirty="0">
                <a:solidFill>
                  <a:srgbClr val="000000"/>
                </a:solidFill>
                <a:latin typeface="Gilroy-Medium" panose="00000600000000000000"/>
              </a:rPr>
              <a:t>97% </a:t>
            </a:r>
            <a:r>
              <a:rPr lang="en-IN" sz="1600" dirty="0">
                <a:solidFill>
                  <a:srgbClr val="000000"/>
                </a:solidFill>
                <a:latin typeface="Gilroy-Medium" panose="00000600000000000000"/>
              </a:rPr>
              <a:t>source of water is ground water.</a:t>
            </a:r>
          </a:p>
          <a:p>
            <a:pPr algn="just">
              <a:spcBef>
                <a:spcPts val="1200"/>
              </a:spcBef>
            </a:pPr>
            <a:r>
              <a:rPr lang="en-IN" sz="1600" dirty="0">
                <a:solidFill>
                  <a:srgbClr val="000000"/>
                </a:solidFill>
                <a:latin typeface="Gilroy-Medium" panose="00000600000000000000"/>
              </a:rPr>
              <a:t>Only </a:t>
            </a:r>
            <a:r>
              <a:rPr lang="en-IN" sz="1600" b="1" dirty="0">
                <a:solidFill>
                  <a:srgbClr val="000000"/>
                </a:solidFill>
                <a:latin typeface="Gilroy-Medium" panose="00000600000000000000"/>
              </a:rPr>
              <a:t>10% </a:t>
            </a:r>
            <a:r>
              <a:rPr lang="en-IN" sz="1600" dirty="0">
                <a:solidFill>
                  <a:srgbClr val="000000"/>
                </a:solidFill>
                <a:latin typeface="Gilroy-Medium" panose="00000600000000000000"/>
              </a:rPr>
              <a:t>feel that they have sufficient water for irrigation. The average depth of groundwater is 170ft and goes as low as 350ft.</a:t>
            </a:r>
          </a:p>
          <a:p>
            <a:pPr algn="just">
              <a:spcBef>
                <a:spcPts val="1200"/>
              </a:spcBef>
            </a:pPr>
            <a:r>
              <a:rPr lang="en-IN" sz="1600" dirty="0">
                <a:solidFill>
                  <a:srgbClr val="000000"/>
                </a:solidFill>
                <a:latin typeface="Gilroy-Medium" panose="00000600000000000000"/>
              </a:rPr>
              <a:t>Farmers on an avg. use </a:t>
            </a:r>
            <a:r>
              <a:rPr lang="en-IN" sz="1600" b="1" dirty="0">
                <a:solidFill>
                  <a:srgbClr val="000000"/>
                </a:solidFill>
                <a:latin typeface="Gilroy-Medium" panose="00000600000000000000"/>
              </a:rPr>
              <a:t>959 </a:t>
            </a:r>
            <a:r>
              <a:rPr lang="en-IN" sz="1600" b="1" dirty="0" err="1">
                <a:solidFill>
                  <a:srgbClr val="000000"/>
                </a:solidFill>
                <a:latin typeface="Gilroy-Medium" panose="00000600000000000000"/>
              </a:rPr>
              <a:t>KWh</a:t>
            </a:r>
            <a:r>
              <a:rPr lang="en-IN" sz="1600" b="1" dirty="0">
                <a:solidFill>
                  <a:srgbClr val="000000"/>
                </a:solidFill>
                <a:latin typeface="Gilroy-Medium" panose="00000600000000000000"/>
              </a:rPr>
              <a:t> </a:t>
            </a:r>
            <a:r>
              <a:rPr lang="en-IN" sz="1600" dirty="0">
                <a:solidFill>
                  <a:srgbClr val="000000"/>
                </a:solidFill>
                <a:latin typeface="Gilroy-Medium" panose="00000600000000000000"/>
              </a:rPr>
              <a:t>units per year for irrigation.</a:t>
            </a:r>
          </a:p>
          <a:p>
            <a:pPr algn="just">
              <a:spcBef>
                <a:spcPts val="1200"/>
              </a:spcBef>
            </a:pPr>
            <a:r>
              <a:rPr lang="en-IN" sz="1600" dirty="0">
                <a:solidFill>
                  <a:srgbClr val="000000"/>
                </a:solidFill>
                <a:latin typeface="Gilroy-Medium" panose="00000600000000000000"/>
              </a:rPr>
              <a:t>Kharif(Jun-Oct) which is the main rainfall season remains the main cropping season. As much as </a:t>
            </a:r>
            <a:r>
              <a:rPr lang="en-IN" sz="1600" b="1" dirty="0">
                <a:solidFill>
                  <a:srgbClr val="000000"/>
                </a:solidFill>
                <a:latin typeface="Gilroy-Medium" panose="00000600000000000000"/>
              </a:rPr>
              <a:t>83% </a:t>
            </a:r>
            <a:r>
              <a:rPr lang="en-IN" sz="1600" dirty="0">
                <a:solidFill>
                  <a:srgbClr val="000000"/>
                </a:solidFill>
                <a:latin typeface="Gilroy-Medium" panose="00000600000000000000"/>
              </a:rPr>
              <a:t>only grow crop in the season.</a:t>
            </a:r>
          </a:p>
          <a:p>
            <a:pPr algn="just">
              <a:spcBef>
                <a:spcPts val="1200"/>
              </a:spcBef>
            </a:pPr>
            <a:r>
              <a:rPr lang="en-IN" sz="1600" dirty="0">
                <a:solidFill>
                  <a:srgbClr val="000000"/>
                </a:solidFill>
                <a:latin typeface="Gilroy-Medium" panose="00000600000000000000"/>
              </a:rPr>
              <a:t>Major crops: </a:t>
            </a:r>
            <a:r>
              <a:rPr lang="en-IN" sz="1600" dirty="0" err="1">
                <a:solidFill>
                  <a:srgbClr val="000000"/>
                </a:solidFill>
                <a:latin typeface="Gilroy-Medium" panose="00000600000000000000"/>
              </a:rPr>
              <a:t>Towar</a:t>
            </a:r>
            <a:r>
              <a:rPr lang="en-IN" sz="1600" dirty="0">
                <a:solidFill>
                  <a:srgbClr val="000000"/>
                </a:solidFill>
                <a:latin typeface="Gilroy-Medium" panose="00000600000000000000"/>
              </a:rPr>
              <a:t>(pulses), Sunflower, Bajra, Groundnut.</a:t>
            </a:r>
          </a:p>
          <a:p>
            <a:pPr algn="just">
              <a:spcBef>
                <a:spcPts val="1200"/>
              </a:spcBef>
            </a:pPr>
            <a:r>
              <a:rPr lang="en-IN" sz="1600" dirty="0">
                <a:solidFill>
                  <a:srgbClr val="000000"/>
                </a:solidFill>
                <a:latin typeface="Gilroy-Medium" panose="00000600000000000000"/>
              </a:rPr>
              <a:t>Cash crops are silk and cotton.</a:t>
            </a:r>
          </a:p>
        </p:txBody>
      </p:sp>
      <p:pic>
        <p:nvPicPr>
          <p:cNvPr id="5" name="Graphic 4">
            <a:extLst>
              <a:ext uri="{FF2B5EF4-FFF2-40B4-BE49-F238E27FC236}">
                <a16:creationId xmlns:a16="http://schemas.microsoft.com/office/drawing/2014/main" id="{9509F9F3-FE14-143C-612F-CE34DF6F0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7894" y="2378270"/>
            <a:ext cx="177608" cy="215282"/>
          </a:xfrm>
          <a:prstGeom prst="rect">
            <a:avLst/>
          </a:prstGeom>
        </p:spPr>
      </p:pic>
      <p:pic>
        <p:nvPicPr>
          <p:cNvPr id="7" name="Graphic 6">
            <a:extLst>
              <a:ext uri="{FF2B5EF4-FFF2-40B4-BE49-F238E27FC236}">
                <a16:creationId xmlns:a16="http://schemas.microsoft.com/office/drawing/2014/main" id="{4D63A19C-EE57-2354-CDFB-BF677AD722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0026" y="2834182"/>
            <a:ext cx="177608" cy="215282"/>
          </a:xfrm>
          <a:prstGeom prst="rect">
            <a:avLst/>
          </a:prstGeom>
        </p:spPr>
      </p:pic>
      <p:pic>
        <p:nvPicPr>
          <p:cNvPr id="8" name="Graphic 7">
            <a:extLst>
              <a:ext uri="{FF2B5EF4-FFF2-40B4-BE49-F238E27FC236}">
                <a16:creationId xmlns:a16="http://schemas.microsoft.com/office/drawing/2014/main" id="{316DC73D-01BD-F8D7-4E6D-B8AFAFE7E3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4022" y="6492045"/>
            <a:ext cx="177608" cy="215282"/>
          </a:xfrm>
          <a:prstGeom prst="rect">
            <a:avLst/>
          </a:prstGeom>
        </p:spPr>
      </p:pic>
      <p:pic>
        <p:nvPicPr>
          <p:cNvPr id="9" name="Graphic 8">
            <a:extLst>
              <a:ext uri="{FF2B5EF4-FFF2-40B4-BE49-F238E27FC236}">
                <a16:creationId xmlns:a16="http://schemas.microsoft.com/office/drawing/2014/main" id="{1AD2DB3D-DBBC-4883-FAD0-EBA7A6EF83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77" y="3644282"/>
            <a:ext cx="177608" cy="215282"/>
          </a:xfrm>
          <a:prstGeom prst="rect">
            <a:avLst/>
          </a:prstGeom>
        </p:spPr>
      </p:pic>
      <p:pic>
        <p:nvPicPr>
          <p:cNvPr id="11" name="Graphic 10">
            <a:extLst>
              <a:ext uri="{FF2B5EF4-FFF2-40B4-BE49-F238E27FC236}">
                <a16:creationId xmlns:a16="http://schemas.microsoft.com/office/drawing/2014/main" id="{1C7AF514-FFB7-0976-E4FA-B1AF30696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707" y="4066457"/>
            <a:ext cx="177608" cy="215282"/>
          </a:xfrm>
          <a:prstGeom prst="rect">
            <a:avLst/>
          </a:prstGeom>
        </p:spPr>
      </p:pic>
      <p:pic>
        <p:nvPicPr>
          <p:cNvPr id="14" name="Graphic 13">
            <a:extLst>
              <a:ext uri="{FF2B5EF4-FFF2-40B4-BE49-F238E27FC236}">
                <a16:creationId xmlns:a16="http://schemas.microsoft.com/office/drawing/2014/main" id="{84FDBF38-4F05-90E6-C503-2F2A05AED2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707" y="4519382"/>
            <a:ext cx="177608" cy="215282"/>
          </a:xfrm>
          <a:prstGeom prst="rect">
            <a:avLst/>
          </a:prstGeom>
        </p:spPr>
      </p:pic>
      <p:pic>
        <p:nvPicPr>
          <p:cNvPr id="15" name="Graphic 14">
            <a:extLst>
              <a:ext uri="{FF2B5EF4-FFF2-40B4-BE49-F238E27FC236}">
                <a16:creationId xmlns:a16="http://schemas.microsoft.com/office/drawing/2014/main" id="{BCB006E2-20C4-3F3D-AC90-8AEE501323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710" y="5083676"/>
            <a:ext cx="177608" cy="215282"/>
          </a:xfrm>
          <a:prstGeom prst="rect">
            <a:avLst/>
          </a:prstGeom>
        </p:spPr>
      </p:pic>
      <p:pic>
        <p:nvPicPr>
          <p:cNvPr id="25" name="Graphic 24">
            <a:extLst>
              <a:ext uri="{FF2B5EF4-FFF2-40B4-BE49-F238E27FC236}">
                <a16:creationId xmlns:a16="http://schemas.microsoft.com/office/drawing/2014/main" id="{A5D7237F-3214-9A39-BA89-DFB05C320A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888" y="5486230"/>
            <a:ext cx="177608" cy="215282"/>
          </a:xfrm>
          <a:prstGeom prst="rect">
            <a:avLst/>
          </a:prstGeom>
        </p:spPr>
      </p:pic>
      <p:pic>
        <p:nvPicPr>
          <p:cNvPr id="16" name="Graphic 15">
            <a:extLst>
              <a:ext uri="{FF2B5EF4-FFF2-40B4-BE49-F238E27FC236}">
                <a16:creationId xmlns:a16="http://schemas.microsoft.com/office/drawing/2014/main" id="{015C9020-3ABC-270D-61F5-2506E2B00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160" y="6154317"/>
            <a:ext cx="177608" cy="215282"/>
          </a:xfrm>
          <a:prstGeom prst="rect">
            <a:avLst/>
          </a:prstGeom>
        </p:spPr>
      </p:pic>
      <p:sp>
        <p:nvSpPr>
          <p:cNvPr id="21" name="TextBox 20">
            <a:extLst>
              <a:ext uri="{FF2B5EF4-FFF2-40B4-BE49-F238E27FC236}">
                <a16:creationId xmlns:a16="http://schemas.microsoft.com/office/drawing/2014/main" id="{0BDB7507-D54A-9B9A-1976-072C08FD3739}"/>
              </a:ext>
            </a:extLst>
          </p:cNvPr>
          <p:cNvSpPr txBox="1"/>
          <p:nvPr/>
        </p:nvSpPr>
        <p:spPr>
          <a:xfrm>
            <a:off x="438540" y="1059372"/>
            <a:ext cx="6253025"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1200"/>
              </a:spcAft>
              <a:buClr>
                <a:srgbClr val="0D6B8C"/>
              </a:buClr>
              <a:buSzTx/>
              <a:buFont typeface="Wingdings" panose="05000000000000000000" pitchFamily="2" charset="2"/>
              <a:buNone/>
              <a:tabLst/>
              <a:defRPr/>
            </a:pPr>
            <a:r>
              <a:rPr kumimoji="0" lang="en-US" sz="2000" b="1" i="0" u="none" strike="noStrike" kern="1200" cap="none" spc="0" normalizeH="0" baseline="0" noProof="0" dirty="0">
                <a:ln>
                  <a:noFill/>
                </a:ln>
                <a:solidFill>
                  <a:srgbClr val="1E7B9A"/>
                </a:solidFill>
                <a:effectLst/>
                <a:uLnTx/>
                <a:uFillTx/>
                <a:latin typeface="Minion Pro SmBd" panose="02040603060306020203"/>
                <a:ea typeface="+mn-ea"/>
                <a:cs typeface="+mn-cs"/>
              </a:rPr>
              <a:t>Preliminary results</a:t>
            </a:r>
            <a:endParaRPr kumimoji="0" lang="en-US" sz="2000" b="1" i="0" u="none" strike="noStrike" kern="1200" cap="none" spc="0" normalizeH="0" baseline="0" noProof="0" dirty="0">
              <a:ln>
                <a:noFill/>
              </a:ln>
              <a:solidFill>
                <a:srgbClr val="000000"/>
              </a:solidFill>
              <a:effectLst/>
              <a:uLnTx/>
              <a:uFillTx/>
              <a:latin typeface="Gilroy-Medium"/>
              <a:ea typeface="+mn-ea"/>
              <a:cs typeface="+mn-cs"/>
            </a:endParaRPr>
          </a:p>
        </p:txBody>
      </p:sp>
      <p:pic>
        <p:nvPicPr>
          <p:cNvPr id="6" name="Picture 5">
            <a:extLst>
              <a:ext uri="{FF2B5EF4-FFF2-40B4-BE49-F238E27FC236}">
                <a16:creationId xmlns:a16="http://schemas.microsoft.com/office/drawing/2014/main" id="{84C9E761-611E-D4C5-3748-CC6B1E13F7F1}"/>
              </a:ext>
            </a:extLst>
          </p:cNvPr>
          <p:cNvPicPr>
            <a:picLocks noChangeAspect="1"/>
          </p:cNvPicPr>
          <p:nvPr/>
        </p:nvPicPr>
        <p:blipFill>
          <a:blip r:embed="rId8"/>
          <a:stretch>
            <a:fillRect/>
          </a:stretch>
        </p:blipFill>
        <p:spPr>
          <a:xfrm>
            <a:off x="7147980" y="1409862"/>
            <a:ext cx="4823304" cy="4936218"/>
          </a:xfrm>
          <a:prstGeom prst="rect">
            <a:avLst/>
          </a:prstGeom>
        </p:spPr>
      </p:pic>
    </p:spTree>
    <p:extLst>
      <p:ext uri="{BB962C8B-B14F-4D97-AF65-F5344CB8AC3E}">
        <p14:creationId xmlns:p14="http://schemas.microsoft.com/office/powerpoint/2010/main" val="760450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1FA1E2C-BDEB-2F34-3AAE-C4F2821FB160}"/>
              </a:ext>
            </a:extLst>
          </p:cNvPr>
          <p:cNvSpPr/>
          <p:nvPr/>
        </p:nvSpPr>
        <p:spPr>
          <a:xfrm>
            <a:off x="7343268" y="1994071"/>
            <a:ext cx="4670574" cy="43755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DF6E5F1-62AF-4D4D-8635-4DF63B2F38E5}"/>
              </a:ext>
            </a:extLst>
          </p:cNvPr>
          <p:cNvSpPr txBox="1"/>
          <p:nvPr/>
        </p:nvSpPr>
        <p:spPr>
          <a:xfrm>
            <a:off x="7205472" y="1377696"/>
            <a:ext cx="64008"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65CA39F6-2815-4C67-B248-3B35611F7469}"/>
              </a:ext>
            </a:extLst>
          </p:cNvPr>
          <p:cNvSpPr txBox="1"/>
          <p:nvPr/>
        </p:nvSpPr>
        <p:spPr>
          <a:xfrm>
            <a:off x="6096000" y="2682240"/>
            <a:ext cx="45719" cy="369332"/>
          </a:xfrm>
          <a:prstGeom prst="rect">
            <a:avLst/>
          </a:prstGeom>
          <a:noFill/>
        </p:spPr>
        <p:txBody>
          <a:bodyPr wrap="square" rtlCol="0">
            <a:spAutoFit/>
          </a:bodyPr>
          <a:lstStyle/>
          <a:p>
            <a:endParaRPr lang="en-IN" dirty="0"/>
          </a:p>
        </p:txBody>
      </p:sp>
      <p:pic>
        <p:nvPicPr>
          <p:cNvPr id="20" name="Graphic 19">
            <a:extLst>
              <a:ext uri="{FF2B5EF4-FFF2-40B4-BE49-F238E27FC236}">
                <a16:creationId xmlns:a16="http://schemas.microsoft.com/office/drawing/2014/main" id="{B493E4F1-AD7A-421C-8B4A-78B164905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2159" y="511921"/>
            <a:ext cx="685382" cy="691728"/>
          </a:xfrm>
          <a:prstGeom prst="rect">
            <a:avLst/>
          </a:prstGeom>
        </p:spPr>
      </p:pic>
      <p:sp>
        <p:nvSpPr>
          <p:cNvPr id="2" name="TextBox 1">
            <a:extLst>
              <a:ext uri="{FF2B5EF4-FFF2-40B4-BE49-F238E27FC236}">
                <a16:creationId xmlns:a16="http://schemas.microsoft.com/office/drawing/2014/main" id="{61B18349-26B2-FED4-5057-BFEB82B4EEFA}"/>
              </a:ext>
            </a:extLst>
          </p:cNvPr>
          <p:cNvSpPr txBox="1"/>
          <p:nvPr/>
        </p:nvSpPr>
        <p:spPr>
          <a:xfrm>
            <a:off x="848623" y="199973"/>
            <a:ext cx="7767730"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Beneficiary baseline survey</a:t>
            </a:r>
          </a:p>
        </p:txBody>
      </p:sp>
      <p:pic>
        <p:nvPicPr>
          <p:cNvPr id="3" name="Graphic 2">
            <a:extLst>
              <a:ext uri="{FF2B5EF4-FFF2-40B4-BE49-F238E27FC236}">
                <a16:creationId xmlns:a16="http://schemas.microsoft.com/office/drawing/2014/main" id="{516D6A85-66B4-C286-5EF1-7565EC5EFF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40" y="301373"/>
            <a:ext cx="327874" cy="398133"/>
          </a:xfrm>
          <a:prstGeom prst="rect">
            <a:avLst/>
          </a:prstGeom>
        </p:spPr>
      </p:pic>
      <p:graphicFrame>
        <p:nvGraphicFramePr>
          <p:cNvPr id="10" name="Chart 9">
            <a:extLst>
              <a:ext uri="{FF2B5EF4-FFF2-40B4-BE49-F238E27FC236}">
                <a16:creationId xmlns:a16="http://schemas.microsoft.com/office/drawing/2014/main" id="{69928A4A-E7A3-23CC-69AC-2F3025CB3403}"/>
              </a:ext>
            </a:extLst>
          </p:cNvPr>
          <p:cNvGraphicFramePr/>
          <p:nvPr>
            <p:extLst>
              <p:ext uri="{D42A27DB-BD31-4B8C-83A1-F6EECF244321}">
                <p14:modId xmlns:p14="http://schemas.microsoft.com/office/powerpoint/2010/main" val="1764283378"/>
              </p:ext>
            </p:extLst>
          </p:nvPr>
        </p:nvGraphicFramePr>
        <p:xfrm>
          <a:off x="7537938" y="2777189"/>
          <a:ext cx="4564862" cy="3592410"/>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3708DB8D-B9EB-22B9-13C6-8B3159186BA7}"/>
              </a:ext>
            </a:extLst>
          </p:cNvPr>
          <p:cNvSpPr txBox="1"/>
          <p:nvPr/>
        </p:nvSpPr>
        <p:spPr>
          <a:xfrm>
            <a:off x="7691288" y="2236833"/>
            <a:ext cx="4411512" cy="523220"/>
          </a:xfrm>
          <a:prstGeom prst="rect">
            <a:avLst/>
          </a:prstGeom>
          <a:noFill/>
        </p:spPr>
        <p:txBody>
          <a:bodyPr wrap="square">
            <a:spAutoFit/>
          </a:bodyPr>
          <a:lstStyle/>
          <a:p>
            <a:pPr algn="ctr"/>
            <a:r>
              <a:rPr lang="en-US" sz="1400" b="1" dirty="0">
                <a:latin typeface="Minion Pro SmBd" panose="02040603060306020203" pitchFamily="18" charset="0"/>
              </a:rPr>
              <a:t>Difference in crop yields of </a:t>
            </a:r>
          </a:p>
          <a:p>
            <a:pPr algn="ctr"/>
            <a:r>
              <a:rPr lang="en-US" sz="1400" b="1" dirty="0">
                <a:latin typeface="Minion Pro SmBd" panose="02040603060306020203" pitchFamily="18" charset="0"/>
              </a:rPr>
              <a:t>irrigated and non-irrigated land</a:t>
            </a:r>
          </a:p>
        </p:txBody>
      </p:sp>
      <p:pic>
        <p:nvPicPr>
          <p:cNvPr id="5" name="Picture 4">
            <a:extLst>
              <a:ext uri="{FF2B5EF4-FFF2-40B4-BE49-F238E27FC236}">
                <a16:creationId xmlns:a16="http://schemas.microsoft.com/office/drawing/2014/main" id="{8856802E-530A-417A-B824-9C12D9404775}"/>
              </a:ext>
            </a:extLst>
          </p:cNvPr>
          <p:cNvPicPr>
            <a:picLocks noChangeAspect="1"/>
          </p:cNvPicPr>
          <p:nvPr/>
        </p:nvPicPr>
        <p:blipFill>
          <a:blip r:embed="rId7"/>
          <a:stretch>
            <a:fillRect/>
          </a:stretch>
        </p:blipFill>
        <p:spPr>
          <a:xfrm>
            <a:off x="178158" y="1297751"/>
            <a:ext cx="6024249" cy="5360276"/>
          </a:xfrm>
          <a:prstGeom prst="rect">
            <a:avLst/>
          </a:prstGeom>
        </p:spPr>
      </p:pic>
    </p:spTree>
    <p:extLst>
      <p:ext uri="{BB962C8B-B14F-4D97-AF65-F5344CB8AC3E}">
        <p14:creationId xmlns:p14="http://schemas.microsoft.com/office/powerpoint/2010/main" val="847084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mond 1">
            <a:extLst>
              <a:ext uri="{FF2B5EF4-FFF2-40B4-BE49-F238E27FC236}">
                <a16:creationId xmlns:a16="http://schemas.microsoft.com/office/drawing/2014/main" id="{E0D0275F-978B-E662-60EC-6AEFECA838A4}"/>
              </a:ext>
            </a:extLst>
          </p:cNvPr>
          <p:cNvSpPr/>
          <p:nvPr/>
        </p:nvSpPr>
        <p:spPr>
          <a:xfrm>
            <a:off x="5373312" y="1269768"/>
            <a:ext cx="1461242" cy="1415776"/>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9E2299-DACC-7A90-29D3-687D3D518CF5}"/>
              </a:ext>
            </a:extLst>
          </p:cNvPr>
          <p:cNvSpPr txBox="1"/>
          <p:nvPr/>
        </p:nvSpPr>
        <p:spPr>
          <a:xfrm>
            <a:off x="848623" y="199973"/>
            <a:ext cx="5142274"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Projected impact</a:t>
            </a:r>
          </a:p>
        </p:txBody>
      </p:sp>
      <p:pic>
        <p:nvPicPr>
          <p:cNvPr id="5" name="Graphic 4">
            <a:extLst>
              <a:ext uri="{FF2B5EF4-FFF2-40B4-BE49-F238E27FC236}">
                <a16:creationId xmlns:a16="http://schemas.microsoft.com/office/drawing/2014/main" id="{1213E82C-4C83-DD18-AAD6-DE331DD776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540" y="301373"/>
            <a:ext cx="327874" cy="398133"/>
          </a:xfrm>
          <a:prstGeom prst="rect">
            <a:avLst/>
          </a:prstGeom>
        </p:spPr>
      </p:pic>
      <p:sp>
        <p:nvSpPr>
          <p:cNvPr id="7" name="Diamond 6">
            <a:extLst>
              <a:ext uri="{FF2B5EF4-FFF2-40B4-BE49-F238E27FC236}">
                <a16:creationId xmlns:a16="http://schemas.microsoft.com/office/drawing/2014/main" id="{49453FD2-BE77-964C-4663-13F8A7492827}"/>
              </a:ext>
            </a:extLst>
          </p:cNvPr>
          <p:cNvSpPr/>
          <p:nvPr/>
        </p:nvSpPr>
        <p:spPr>
          <a:xfrm>
            <a:off x="848623" y="1285534"/>
            <a:ext cx="1461242" cy="1415776"/>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C6B1B267-FE2A-D8D4-44B5-A25E92C8D411}"/>
              </a:ext>
            </a:extLst>
          </p:cNvPr>
          <p:cNvSpPr/>
          <p:nvPr/>
        </p:nvSpPr>
        <p:spPr>
          <a:xfrm>
            <a:off x="5406853" y="2846106"/>
            <a:ext cx="1461242" cy="1493093"/>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815BC0F6-26B7-23FC-B518-6A17A2217A3F}"/>
              </a:ext>
            </a:extLst>
          </p:cNvPr>
          <p:cNvSpPr/>
          <p:nvPr/>
        </p:nvSpPr>
        <p:spPr>
          <a:xfrm>
            <a:off x="848623" y="4492735"/>
            <a:ext cx="1461242" cy="1493093"/>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6ACEC0E3-24BB-86C6-2B2E-E36EAFEE02CE}"/>
              </a:ext>
            </a:extLst>
          </p:cNvPr>
          <p:cNvSpPr/>
          <p:nvPr/>
        </p:nvSpPr>
        <p:spPr>
          <a:xfrm>
            <a:off x="848623" y="2850476"/>
            <a:ext cx="1461242" cy="1493093"/>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D7F84E5-B3A6-69BC-92AA-542740E9A2EA}"/>
              </a:ext>
            </a:extLst>
          </p:cNvPr>
          <p:cNvSpPr txBox="1"/>
          <p:nvPr/>
        </p:nvSpPr>
        <p:spPr>
          <a:xfrm>
            <a:off x="2045342" y="2118670"/>
            <a:ext cx="2885564" cy="523220"/>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Individuals benefitting from access to first-time irrigation infrastructure </a:t>
            </a:r>
          </a:p>
        </p:txBody>
      </p:sp>
      <p:sp>
        <p:nvSpPr>
          <p:cNvPr id="13" name="Rectangle 12">
            <a:extLst>
              <a:ext uri="{FF2B5EF4-FFF2-40B4-BE49-F238E27FC236}">
                <a16:creationId xmlns:a16="http://schemas.microsoft.com/office/drawing/2014/main" id="{1D086DAD-F96A-E9D4-75FF-0B5D16BB7638}"/>
              </a:ext>
            </a:extLst>
          </p:cNvPr>
          <p:cNvSpPr/>
          <p:nvPr/>
        </p:nvSpPr>
        <p:spPr>
          <a:xfrm>
            <a:off x="1607556" y="1716775"/>
            <a:ext cx="2722635" cy="523220"/>
          </a:xfrm>
          <a:prstGeom prst="rect">
            <a:avLst/>
          </a:prstGeom>
        </p:spPr>
        <p:txBody>
          <a:bodyPr wrap="square">
            <a:spAutoFit/>
          </a:bodyPr>
          <a:lstStyle/>
          <a:p>
            <a:pPr defTabSz="457200"/>
            <a:r>
              <a:rPr lang="en-US" sz="2800" b="1" dirty="0">
                <a:solidFill>
                  <a:prstClr val="black"/>
                </a:solidFill>
                <a:latin typeface="Minion Pro SmBd" panose="02040603060306020203"/>
              </a:rPr>
              <a:t>60,750</a:t>
            </a:r>
          </a:p>
        </p:txBody>
      </p:sp>
      <p:sp>
        <p:nvSpPr>
          <p:cNvPr id="14" name="TextBox 13">
            <a:extLst>
              <a:ext uri="{FF2B5EF4-FFF2-40B4-BE49-F238E27FC236}">
                <a16:creationId xmlns:a16="http://schemas.microsoft.com/office/drawing/2014/main" id="{A60077B8-89D5-5ABD-A200-E0D6F5F27033}"/>
              </a:ext>
            </a:extLst>
          </p:cNvPr>
          <p:cNvSpPr txBox="1"/>
          <p:nvPr/>
        </p:nvSpPr>
        <p:spPr>
          <a:xfrm>
            <a:off x="2072722" y="5452810"/>
            <a:ext cx="2701122" cy="523220"/>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Irrigated land utilizing water efficient drip-irrigation technology</a:t>
            </a:r>
          </a:p>
        </p:txBody>
      </p:sp>
      <p:sp>
        <p:nvSpPr>
          <p:cNvPr id="15" name="Rectangle 14">
            <a:extLst>
              <a:ext uri="{FF2B5EF4-FFF2-40B4-BE49-F238E27FC236}">
                <a16:creationId xmlns:a16="http://schemas.microsoft.com/office/drawing/2014/main" id="{8462B2BC-5320-0C65-7B39-2061C2A4ABF3}"/>
              </a:ext>
            </a:extLst>
          </p:cNvPr>
          <p:cNvSpPr/>
          <p:nvPr/>
        </p:nvSpPr>
        <p:spPr>
          <a:xfrm>
            <a:off x="1607556" y="4955293"/>
            <a:ext cx="2722635" cy="523220"/>
          </a:xfrm>
          <a:prstGeom prst="rect">
            <a:avLst/>
          </a:prstGeom>
        </p:spPr>
        <p:txBody>
          <a:bodyPr wrap="square">
            <a:spAutoFit/>
          </a:bodyPr>
          <a:lstStyle/>
          <a:p>
            <a:pPr defTabSz="457200"/>
            <a:r>
              <a:rPr lang="en-US" sz="2800" b="1" dirty="0">
                <a:solidFill>
                  <a:prstClr val="black"/>
                </a:solidFill>
                <a:latin typeface="Minion Pro SmBd" panose="02040603060306020203"/>
              </a:rPr>
              <a:t>12,000 ha</a:t>
            </a:r>
          </a:p>
        </p:txBody>
      </p:sp>
      <p:sp>
        <p:nvSpPr>
          <p:cNvPr id="16" name="TextBox 15">
            <a:extLst>
              <a:ext uri="{FF2B5EF4-FFF2-40B4-BE49-F238E27FC236}">
                <a16:creationId xmlns:a16="http://schemas.microsoft.com/office/drawing/2014/main" id="{3C5230D2-51B5-47B3-F88C-7D3221394699}"/>
              </a:ext>
            </a:extLst>
          </p:cNvPr>
          <p:cNvSpPr txBox="1"/>
          <p:nvPr/>
        </p:nvSpPr>
        <p:spPr>
          <a:xfrm>
            <a:off x="6527114" y="2162324"/>
            <a:ext cx="2701122" cy="523220"/>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Liters per annum of irrigation water delivered</a:t>
            </a:r>
          </a:p>
        </p:txBody>
      </p:sp>
      <p:sp>
        <p:nvSpPr>
          <p:cNvPr id="17" name="Rectangle 16">
            <a:extLst>
              <a:ext uri="{FF2B5EF4-FFF2-40B4-BE49-F238E27FC236}">
                <a16:creationId xmlns:a16="http://schemas.microsoft.com/office/drawing/2014/main" id="{E300D9CC-8C98-EF05-7103-BDB5DB172F1A}"/>
              </a:ext>
            </a:extLst>
          </p:cNvPr>
          <p:cNvSpPr/>
          <p:nvPr/>
        </p:nvSpPr>
        <p:spPr>
          <a:xfrm>
            <a:off x="6046083" y="1698993"/>
            <a:ext cx="3337130" cy="523220"/>
          </a:xfrm>
          <a:prstGeom prst="rect">
            <a:avLst/>
          </a:prstGeom>
        </p:spPr>
        <p:txBody>
          <a:bodyPr wrap="square">
            <a:spAutoFit/>
          </a:bodyPr>
          <a:lstStyle/>
          <a:p>
            <a:pPr defTabSz="457200"/>
            <a:r>
              <a:rPr lang="en-US" sz="2800" b="1" dirty="0">
                <a:solidFill>
                  <a:prstClr val="black"/>
                </a:solidFill>
                <a:latin typeface="Minion Pro SmBd" panose="02040603060306020203"/>
              </a:rPr>
              <a:t>28,316 Million</a:t>
            </a:r>
          </a:p>
        </p:txBody>
      </p:sp>
      <p:sp>
        <p:nvSpPr>
          <p:cNvPr id="18" name="TextBox 17">
            <a:extLst>
              <a:ext uri="{FF2B5EF4-FFF2-40B4-BE49-F238E27FC236}">
                <a16:creationId xmlns:a16="http://schemas.microsoft.com/office/drawing/2014/main" id="{BAFFE500-C7AC-255B-5CCB-9F96A7ED9665}"/>
              </a:ext>
            </a:extLst>
          </p:cNvPr>
          <p:cNvSpPr txBox="1"/>
          <p:nvPr/>
        </p:nvSpPr>
        <p:spPr>
          <a:xfrm>
            <a:off x="2074577" y="3682927"/>
            <a:ext cx="2885564" cy="523220"/>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Smallholder farming families engaged</a:t>
            </a:r>
          </a:p>
        </p:txBody>
      </p:sp>
      <p:sp>
        <p:nvSpPr>
          <p:cNvPr id="19" name="Rectangle 18">
            <a:extLst>
              <a:ext uri="{FF2B5EF4-FFF2-40B4-BE49-F238E27FC236}">
                <a16:creationId xmlns:a16="http://schemas.microsoft.com/office/drawing/2014/main" id="{EB96A915-E20C-9B82-85E5-14FA95DA5896}"/>
              </a:ext>
            </a:extLst>
          </p:cNvPr>
          <p:cNvSpPr/>
          <p:nvPr/>
        </p:nvSpPr>
        <p:spPr>
          <a:xfrm>
            <a:off x="1609411" y="3185410"/>
            <a:ext cx="2722635" cy="523220"/>
          </a:xfrm>
          <a:prstGeom prst="rect">
            <a:avLst/>
          </a:prstGeom>
        </p:spPr>
        <p:txBody>
          <a:bodyPr wrap="square">
            <a:spAutoFit/>
          </a:bodyPr>
          <a:lstStyle/>
          <a:p>
            <a:pPr defTabSz="457200"/>
            <a:r>
              <a:rPr lang="en-US" sz="2800" b="1" dirty="0">
                <a:solidFill>
                  <a:prstClr val="black"/>
                </a:solidFill>
                <a:latin typeface="Minion Pro SmBd" panose="02040603060306020203"/>
              </a:rPr>
              <a:t>12,150</a:t>
            </a:r>
          </a:p>
        </p:txBody>
      </p:sp>
      <p:grpSp>
        <p:nvGrpSpPr>
          <p:cNvPr id="3" name="Group 2">
            <a:extLst>
              <a:ext uri="{FF2B5EF4-FFF2-40B4-BE49-F238E27FC236}">
                <a16:creationId xmlns:a16="http://schemas.microsoft.com/office/drawing/2014/main" id="{F3AEEA62-AD01-2D6F-BE56-E8C1912CF5A6}"/>
              </a:ext>
            </a:extLst>
          </p:cNvPr>
          <p:cNvGrpSpPr/>
          <p:nvPr/>
        </p:nvGrpSpPr>
        <p:grpSpPr>
          <a:xfrm>
            <a:off x="6137474" y="3284005"/>
            <a:ext cx="3275204" cy="706699"/>
            <a:chOff x="5843374" y="1551904"/>
            <a:chExt cx="3275204" cy="706699"/>
          </a:xfrm>
        </p:grpSpPr>
        <p:sp>
          <p:nvSpPr>
            <p:cNvPr id="6" name="TextBox 5">
              <a:extLst>
                <a:ext uri="{FF2B5EF4-FFF2-40B4-BE49-F238E27FC236}">
                  <a16:creationId xmlns:a16="http://schemas.microsoft.com/office/drawing/2014/main" id="{3F6933F2-D070-6B40-E137-E1AC5C769F12}"/>
                </a:ext>
              </a:extLst>
            </p:cNvPr>
            <p:cNvSpPr txBox="1"/>
            <p:nvPr/>
          </p:nvSpPr>
          <p:spPr>
            <a:xfrm>
              <a:off x="6233014" y="1950826"/>
              <a:ext cx="2885564" cy="307777"/>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Increase in agricultural yield</a:t>
              </a:r>
            </a:p>
          </p:txBody>
        </p:sp>
        <p:sp>
          <p:nvSpPr>
            <p:cNvPr id="21" name="Rectangle 20">
              <a:extLst>
                <a:ext uri="{FF2B5EF4-FFF2-40B4-BE49-F238E27FC236}">
                  <a16:creationId xmlns:a16="http://schemas.microsoft.com/office/drawing/2014/main" id="{EB10D22D-862F-0BCE-7514-FD5A2E23C005}"/>
                </a:ext>
              </a:extLst>
            </p:cNvPr>
            <p:cNvSpPr/>
            <p:nvPr/>
          </p:nvSpPr>
          <p:spPr>
            <a:xfrm>
              <a:off x="5843374" y="1551904"/>
              <a:ext cx="2722635" cy="523220"/>
            </a:xfrm>
            <a:prstGeom prst="rect">
              <a:avLst/>
            </a:prstGeom>
          </p:spPr>
          <p:txBody>
            <a:bodyPr wrap="square">
              <a:spAutoFit/>
            </a:bodyPr>
            <a:lstStyle/>
            <a:p>
              <a:pPr defTabSz="457200"/>
              <a:r>
                <a:rPr lang="en-US" sz="2800" b="1" dirty="0">
                  <a:solidFill>
                    <a:prstClr val="black"/>
                  </a:solidFill>
                  <a:latin typeface="Minion Pro SmBd" panose="02040603060306020203"/>
                </a:rPr>
                <a:t>20%</a:t>
              </a:r>
            </a:p>
          </p:txBody>
        </p:sp>
      </p:grpSp>
      <p:sp>
        <p:nvSpPr>
          <p:cNvPr id="20" name="Diamond 19">
            <a:extLst>
              <a:ext uri="{FF2B5EF4-FFF2-40B4-BE49-F238E27FC236}">
                <a16:creationId xmlns:a16="http://schemas.microsoft.com/office/drawing/2014/main" id="{D80D231A-ABCB-C2E2-F025-B8A792B2F662}"/>
              </a:ext>
            </a:extLst>
          </p:cNvPr>
          <p:cNvSpPr/>
          <p:nvPr/>
        </p:nvSpPr>
        <p:spPr>
          <a:xfrm>
            <a:off x="5406853" y="4470356"/>
            <a:ext cx="1461242" cy="1493093"/>
          </a:xfrm>
          <a:prstGeom prst="diamon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A392E65-5C88-8586-1DB1-75A93AC55FB1}"/>
              </a:ext>
            </a:extLst>
          </p:cNvPr>
          <p:cNvSpPr txBox="1"/>
          <p:nvPr/>
        </p:nvSpPr>
        <p:spPr>
          <a:xfrm>
            <a:off x="6527114" y="5280455"/>
            <a:ext cx="2885564" cy="523220"/>
          </a:xfrm>
          <a:prstGeom prst="rect">
            <a:avLst/>
          </a:prstGeom>
          <a:noFill/>
        </p:spPr>
        <p:txBody>
          <a:bodyPr wrap="square" rtlCol="0">
            <a:spAutoFit/>
          </a:bodyPr>
          <a:lstStyle/>
          <a:p>
            <a:pPr defTabSz="457200"/>
            <a:r>
              <a:rPr lang="en-US" sz="1400" dirty="0">
                <a:solidFill>
                  <a:prstClr val="black"/>
                </a:solidFill>
                <a:latin typeface="Gilroy-Medium" panose="00000600000000000000"/>
                <a:ea typeface="Open Sans Light" pitchFamily="2" charset="0"/>
                <a:cs typeface="Open Sans Light" pitchFamily="2" charset="0"/>
              </a:rPr>
              <a:t>Increase in smallholder farmers household income</a:t>
            </a:r>
          </a:p>
        </p:txBody>
      </p:sp>
      <p:sp>
        <p:nvSpPr>
          <p:cNvPr id="24" name="Rectangle 23">
            <a:extLst>
              <a:ext uri="{FF2B5EF4-FFF2-40B4-BE49-F238E27FC236}">
                <a16:creationId xmlns:a16="http://schemas.microsoft.com/office/drawing/2014/main" id="{FB834491-0145-A934-2285-39FB7F25FD4C}"/>
              </a:ext>
            </a:extLst>
          </p:cNvPr>
          <p:cNvSpPr/>
          <p:nvPr/>
        </p:nvSpPr>
        <p:spPr>
          <a:xfrm>
            <a:off x="6137474" y="4881533"/>
            <a:ext cx="2722635" cy="523220"/>
          </a:xfrm>
          <a:prstGeom prst="rect">
            <a:avLst/>
          </a:prstGeom>
        </p:spPr>
        <p:txBody>
          <a:bodyPr wrap="square">
            <a:spAutoFit/>
          </a:bodyPr>
          <a:lstStyle/>
          <a:p>
            <a:pPr defTabSz="457200"/>
            <a:r>
              <a:rPr lang="en-US" sz="2800" b="1" dirty="0">
                <a:solidFill>
                  <a:prstClr val="black"/>
                </a:solidFill>
                <a:latin typeface="Minion Pro SmBd" panose="02040603060306020203"/>
              </a:rPr>
              <a:t>~15%</a:t>
            </a:r>
          </a:p>
        </p:txBody>
      </p:sp>
    </p:spTree>
    <p:extLst>
      <p:ext uri="{BB962C8B-B14F-4D97-AF65-F5344CB8AC3E}">
        <p14:creationId xmlns:p14="http://schemas.microsoft.com/office/powerpoint/2010/main" val="127285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descr="TresVistaShapes">
            <a:extLst>
              <a:ext uri="{FF2B5EF4-FFF2-40B4-BE49-F238E27FC236}">
                <a16:creationId xmlns:a16="http://schemas.microsoft.com/office/drawing/2014/main" id="{5553C74D-D02D-4933-A211-0DF3453C67C0}"/>
              </a:ext>
            </a:extLst>
          </p:cNvPr>
          <p:cNvSpPr>
            <a:spLocks noGrp="1"/>
          </p:cNvSpPr>
          <p:nvPr>
            <p:ph type="ctrTitle"/>
          </p:nvPr>
        </p:nvSpPr>
        <p:spPr>
          <a:xfrm>
            <a:off x="495300" y="101170"/>
            <a:ext cx="8077200" cy="310896"/>
          </a:xfrm>
        </p:spPr>
        <p:txBody>
          <a:bodyPr>
            <a:noAutofit/>
          </a:bodyPr>
          <a:lstStyle/>
          <a:p>
            <a:r>
              <a:rPr lang="en-US" b="1" dirty="0">
                <a:solidFill>
                  <a:srgbClr val="0D6B8C"/>
                </a:solidFill>
                <a:latin typeface="Garamond" panose="02020404030301010803" pitchFamily="18" charset="0"/>
              </a:rPr>
              <a:t>Reason for adoption/ non-adoption of drip</a:t>
            </a:r>
            <a:endParaRPr lang="en-US" b="1" dirty="0">
              <a:solidFill>
                <a:srgbClr val="FF0000"/>
              </a:solidFill>
              <a:latin typeface="Garamond" panose="02020404030301010803" pitchFamily="18" charset="0"/>
            </a:endParaRPr>
          </a:p>
        </p:txBody>
      </p:sp>
      <p:sp>
        <p:nvSpPr>
          <p:cNvPr id="11" name="TextBox 10">
            <a:extLst>
              <a:ext uri="{FF2B5EF4-FFF2-40B4-BE49-F238E27FC236}">
                <a16:creationId xmlns:a16="http://schemas.microsoft.com/office/drawing/2014/main" id="{85685E77-9B85-42C8-BD46-34A37E0ABD20}"/>
              </a:ext>
            </a:extLst>
          </p:cNvPr>
          <p:cNvSpPr txBox="1"/>
          <p:nvPr/>
        </p:nvSpPr>
        <p:spPr>
          <a:xfrm>
            <a:off x="230504" y="729939"/>
            <a:ext cx="10910764" cy="1631216"/>
          </a:xfrm>
          <a:prstGeom prst="rect">
            <a:avLst/>
          </a:prstGeom>
          <a:noFill/>
        </p:spPr>
        <p:txBody>
          <a:bodyPr wrap="square">
            <a:spAutoFit/>
          </a:bodyPr>
          <a:lstStyle/>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Medium and large farmers are most likely to adopt to drip irrigation</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Field levelling is not required</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Maximum use of available water </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Low </a:t>
            </a:r>
            <a:r>
              <a:rPr lang="en-US" sz="1600" dirty="0" err="1">
                <a:latin typeface="Garamond" panose="02020404030301010803" pitchFamily="18" charset="0"/>
              </a:rPr>
              <a:t>labour</a:t>
            </a:r>
            <a:r>
              <a:rPr lang="en-US" sz="1600" dirty="0">
                <a:latin typeface="Garamond" panose="02020404030301010803" pitchFamily="18" charset="0"/>
              </a:rPr>
              <a:t> cost, the cost of </a:t>
            </a:r>
            <a:r>
              <a:rPr lang="en-US" sz="1600" dirty="0" err="1">
                <a:latin typeface="Garamond" panose="02020404030301010803" pitchFamily="18" charset="0"/>
              </a:rPr>
              <a:t>labour</a:t>
            </a:r>
            <a:r>
              <a:rPr lang="en-US" sz="1600" dirty="0">
                <a:latin typeface="Garamond" panose="02020404030301010803" pitchFamily="18" charset="0"/>
              </a:rPr>
              <a:t> for redirecting the water to the crops is not required</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Fertilizer usage which includes the less and efficient consumption of fertilizer and disease will not affected for crops</a:t>
            </a:r>
          </a:p>
        </p:txBody>
      </p:sp>
      <p:sp>
        <p:nvSpPr>
          <p:cNvPr id="3" name="Subtitle 2">
            <a:extLst>
              <a:ext uri="{FF2B5EF4-FFF2-40B4-BE49-F238E27FC236}">
                <a16:creationId xmlns:a16="http://schemas.microsoft.com/office/drawing/2014/main" id="{3F2BB327-7308-FCD6-1025-E3C60B43810C}"/>
              </a:ext>
            </a:extLst>
          </p:cNvPr>
          <p:cNvSpPr>
            <a:spLocks noGrp="1"/>
          </p:cNvSpPr>
          <p:nvPr>
            <p:ph type="subTitle" idx="1"/>
          </p:nvPr>
        </p:nvSpPr>
        <p:spPr/>
        <p:txBody>
          <a:bodyPr>
            <a:normAutofit fontScale="92500" lnSpcReduction="10000"/>
          </a:bodyPr>
          <a:lstStyle/>
          <a:p>
            <a:r>
              <a:rPr lang="en-IN" dirty="0"/>
              <a:t>Factors influencing adoption</a:t>
            </a:r>
          </a:p>
        </p:txBody>
      </p:sp>
      <p:sp>
        <p:nvSpPr>
          <p:cNvPr id="4" name="TextBox 3">
            <a:extLst>
              <a:ext uri="{FF2B5EF4-FFF2-40B4-BE49-F238E27FC236}">
                <a16:creationId xmlns:a16="http://schemas.microsoft.com/office/drawing/2014/main" id="{2BD7C5E4-A572-A956-4482-C37DFBE1F3FE}"/>
              </a:ext>
            </a:extLst>
          </p:cNvPr>
          <p:cNvSpPr txBox="1"/>
          <p:nvPr/>
        </p:nvSpPr>
        <p:spPr>
          <a:xfrm>
            <a:off x="230504" y="2881018"/>
            <a:ext cx="10910764" cy="3247043"/>
          </a:xfrm>
          <a:prstGeom prst="rect">
            <a:avLst/>
          </a:prstGeom>
          <a:noFill/>
        </p:spPr>
        <p:txBody>
          <a:bodyPr wrap="square">
            <a:spAutoFit/>
          </a:bodyPr>
          <a:lstStyle/>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Marginal farmers who holds less than 2.5 acres of land</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High initial cost</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Do not have permanent water source(dependent on rainfall) to build infrastructure </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Have sufficient water therefore doesn’t value efficiency</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High maintenance cost</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Chances of getting damages by animals</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Farmer not getting subsidy from the government</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Salt in their water content chocking the holes in the drippers</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Perception that plastic will affect soil fertility</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Tougher for farmers as farmers lack in technical skill</a:t>
            </a:r>
          </a:p>
        </p:txBody>
      </p:sp>
      <p:sp>
        <p:nvSpPr>
          <p:cNvPr id="6" name="Subtitle 2">
            <a:extLst>
              <a:ext uri="{FF2B5EF4-FFF2-40B4-BE49-F238E27FC236}">
                <a16:creationId xmlns:a16="http://schemas.microsoft.com/office/drawing/2014/main" id="{6C83F341-1E3F-B053-482B-E660BE41EB6A}"/>
              </a:ext>
            </a:extLst>
          </p:cNvPr>
          <p:cNvSpPr txBox="1">
            <a:spLocks/>
          </p:cNvSpPr>
          <p:nvPr/>
        </p:nvSpPr>
        <p:spPr>
          <a:xfrm>
            <a:off x="301086" y="2569193"/>
            <a:ext cx="10769600" cy="310896"/>
          </a:xfrm>
          <a:prstGeom prst="rect">
            <a:avLst/>
          </a:prstGeom>
        </p:spPr>
        <p:txBody>
          <a:bodyPr vert="horz" lIns="91440" tIns="45720" rIns="91440" bIns="45720" rtlCol="0" anchor="ctr" anchorCtr="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FAB30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Factors influencing non-adoption</a:t>
            </a:r>
          </a:p>
        </p:txBody>
      </p:sp>
      <p:sp>
        <p:nvSpPr>
          <p:cNvPr id="8" name="TextBox 7">
            <a:extLst>
              <a:ext uri="{FF2B5EF4-FFF2-40B4-BE49-F238E27FC236}">
                <a16:creationId xmlns:a16="http://schemas.microsoft.com/office/drawing/2014/main" id="{14B382A7-14D3-EACC-2F86-8AA7DFE63E7B}"/>
              </a:ext>
            </a:extLst>
          </p:cNvPr>
          <p:cNvSpPr txBox="1"/>
          <p:nvPr/>
        </p:nvSpPr>
        <p:spPr>
          <a:xfrm>
            <a:off x="301086" y="6139190"/>
            <a:ext cx="11541512" cy="523220"/>
          </a:xfrm>
          <a:prstGeom prst="rect">
            <a:avLst/>
          </a:prstGeom>
          <a:noFill/>
        </p:spPr>
        <p:txBody>
          <a:bodyPr wrap="square" rtlCol="0">
            <a:spAutoFit/>
          </a:bodyPr>
          <a:lstStyle/>
          <a:p>
            <a:r>
              <a:rPr lang="en-IN" sz="1400" dirty="0"/>
              <a:t>Source: </a:t>
            </a:r>
            <a:r>
              <a:rPr lang="en-US" sz="1400" dirty="0"/>
              <a:t>A Study on Understanding the Adoption of Water Saving Technology: A Case Study of Drip Irrigation (</a:t>
            </a:r>
            <a:r>
              <a:rPr lang="en-US" sz="1400" dirty="0">
                <a:hlinkClick r:id="rId2"/>
              </a:rPr>
              <a:t>https://www.ijrte.org/wp-content/uploads/papers/v7i6/F2534037619.pdf</a:t>
            </a:r>
            <a:r>
              <a:rPr lang="en-US" sz="1400" dirty="0"/>
              <a:t> )- Place Erode district in Tamil Nadu</a:t>
            </a:r>
          </a:p>
        </p:txBody>
      </p:sp>
    </p:spTree>
    <p:extLst>
      <p:ext uri="{BB962C8B-B14F-4D97-AF65-F5344CB8AC3E}">
        <p14:creationId xmlns:p14="http://schemas.microsoft.com/office/powerpoint/2010/main" val="259117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descr="TresVistaShapes">
            <a:extLst>
              <a:ext uri="{FF2B5EF4-FFF2-40B4-BE49-F238E27FC236}">
                <a16:creationId xmlns:a16="http://schemas.microsoft.com/office/drawing/2014/main" id="{5553C74D-D02D-4933-A211-0DF3453C67C0}"/>
              </a:ext>
            </a:extLst>
          </p:cNvPr>
          <p:cNvSpPr>
            <a:spLocks noGrp="1"/>
          </p:cNvSpPr>
          <p:nvPr>
            <p:ph type="ctrTitle"/>
          </p:nvPr>
        </p:nvSpPr>
        <p:spPr>
          <a:xfrm>
            <a:off x="495300" y="101170"/>
            <a:ext cx="8077200" cy="310896"/>
          </a:xfrm>
        </p:spPr>
        <p:txBody>
          <a:bodyPr>
            <a:noAutofit/>
          </a:bodyPr>
          <a:lstStyle/>
          <a:p>
            <a:r>
              <a:rPr lang="en-US" b="1" dirty="0">
                <a:solidFill>
                  <a:srgbClr val="0D6B8C"/>
                </a:solidFill>
                <a:latin typeface="Garamond" panose="02020404030301010803" pitchFamily="18" charset="0"/>
              </a:rPr>
              <a:t>Benefits of Drip</a:t>
            </a:r>
            <a:endParaRPr lang="en-US" b="1" dirty="0">
              <a:solidFill>
                <a:srgbClr val="FF0000"/>
              </a:solidFill>
              <a:latin typeface="Garamond" panose="02020404030301010803" pitchFamily="18" charset="0"/>
            </a:endParaRPr>
          </a:p>
        </p:txBody>
      </p:sp>
      <p:sp>
        <p:nvSpPr>
          <p:cNvPr id="11" name="TextBox 10">
            <a:extLst>
              <a:ext uri="{FF2B5EF4-FFF2-40B4-BE49-F238E27FC236}">
                <a16:creationId xmlns:a16="http://schemas.microsoft.com/office/drawing/2014/main" id="{85685E77-9B85-42C8-BD46-34A37E0ABD20}"/>
              </a:ext>
            </a:extLst>
          </p:cNvPr>
          <p:cNvSpPr txBox="1"/>
          <p:nvPr/>
        </p:nvSpPr>
        <p:spPr>
          <a:xfrm>
            <a:off x="230504" y="729939"/>
            <a:ext cx="10910764" cy="2523768"/>
          </a:xfrm>
          <a:prstGeom prst="rect">
            <a:avLst/>
          </a:prstGeom>
          <a:noFill/>
        </p:spPr>
        <p:txBody>
          <a:bodyPr wrap="square">
            <a:spAutoFit/>
          </a:bodyPr>
          <a:lstStyle/>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Drip irrigation has helped bring about crop diversification from rain fed crops to horticultural crops and brought cultivatable waste lands under horticultural crops</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Savings in water due to the use of drip varied amongst horticultural crops in the range of 40-65% and in vegetables from 30-40%</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Maintenance cost of is very low</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Drip irrigation are increase the gross income</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Use of drip has also led to a significant reduction of </a:t>
            </a:r>
            <a:r>
              <a:rPr lang="en-US" sz="1600" dirty="0" err="1">
                <a:latin typeface="Garamond" panose="02020404030301010803" pitchFamily="18" charset="0"/>
              </a:rPr>
              <a:t>labour</a:t>
            </a:r>
            <a:r>
              <a:rPr lang="en-US" sz="1600" dirty="0">
                <a:latin typeface="Garamond" panose="02020404030301010803" pitchFamily="18" charset="0"/>
              </a:rPr>
              <a:t> in irrigation, weeding, harvesting and eliminated drudgery(manual difficult) in farm management</a:t>
            </a:r>
          </a:p>
          <a:p>
            <a:pPr marL="285750" indent="-285750">
              <a:spcAft>
                <a:spcPts val="600"/>
              </a:spcAft>
              <a:buClr>
                <a:srgbClr val="0D6B8C"/>
              </a:buClr>
              <a:buFont typeface="Arial" panose="020B0604020202020204" pitchFamily="34" charset="0"/>
              <a:buChar char="•"/>
            </a:pPr>
            <a:r>
              <a:rPr lang="en-US" sz="1600" dirty="0">
                <a:latin typeface="Garamond" panose="02020404030301010803" pitchFamily="18" charset="0"/>
              </a:rPr>
              <a:t>Fertilizer usage which includes the less and efficient consumption of fertilizer and disease will not affected for crops</a:t>
            </a:r>
          </a:p>
        </p:txBody>
      </p:sp>
      <p:sp>
        <p:nvSpPr>
          <p:cNvPr id="8" name="TextBox 7">
            <a:extLst>
              <a:ext uri="{FF2B5EF4-FFF2-40B4-BE49-F238E27FC236}">
                <a16:creationId xmlns:a16="http://schemas.microsoft.com/office/drawing/2014/main" id="{14B382A7-14D3-EACC-2F86-8AA7DFE63E7B}"/>
              </a:ext>
            </a:extLst>
          </p:cNvPr>
          <p:cNvSpPr txBox="1"/>
          <p:nvPr/>
        </p:nvSpPr>
        <p:spPr>
          <a:xfrm>
            <a:off x="230504" y="3253707"/>
            <a:ext cx="11541512" cy="523220"/>
          </a:xfrm>
          <a:prstGeom prst="rect">
            <a:avLst/>
          </a:prstGeom>
          <a:noFill/>
        </p:spPr>
        <p:txBody>
          <a:bodyPr wrap="square" rtlCol="0">
            <a:spAutoFit/>
          </a:bodyPr>
          <a:lstStyle/>
          <a:p>
            <a:r>
              <a:rPr lang="en-IN" sz="1400" dirty="0"/>
              <a:t>Source: </a:t>
            </a:r>
            <a:r>
              <a:rPr lang="en-US" sz="1400" dirty="0"/>
              <a:t>Evaluation of Drip Irrigation- A Case Study of Jaipur City (</a:t>
            </a:r>
            <a:r>
              <a:rPr lang="en-US" sz="1400" dirty="0">
                <a:hlinkClick r:id="rId2"/>
              </a:rPr>
              <a:t>https://www.ijert.org/research/evaluation-of-drip-irrigation-a-case-study-of-jaipur-city-IJERTCONV4IS23020.pdf</a:t>
            </a:r>
            <a:r>
              <a:rPr lang="en-US" sz="1400" dirty="0"/>
              <a:t> )</a:t>
            </a:r>
          </a:p>
        </p:txBody>
      </p:sp>
      <p:sp>
        <p:nvSpPr>
          <p:cNvPr id="12" name="Subtitle 11">
            <a:extLst>
              <a:ext uri="{FF2B5EF4-FFF2-40B4-BE49-F238E27FC236}">
                <a16:creationId xmlns:a16="http://schemas.microsoft.com/office/drawing/2014/main" id="{1A97052E-1652-76D1-2123-004D17C0EF87}"/>
              </a:ext>
            </a:extLst>
          </p:cNvPr>
          <p:cNvSpPr>
            <a:spLocks noGrp="1"/>
          </p:cNvSpPr>
          <p:nvPr>
            <p:ph type="subTitle" idx="1"/>
          </p:nvPr>
        </p:nvSpPr>
        <p:spPr>
          <a:xfrm>
            <a:off x="301086" y="4014438"/>
            <a:ext cx="10769600" cy="523221"/>
          </a:xfrm>
        </p:spPr>
        <p:txBody>
          <a:bodyPr>
            <a:normAutofit fontScale="92500" lnSpcReduction="10000"/>
          </a:bodyPr>
          <a:lstStyle/>
          <a:p>
            <a:r>
              <a:rPr lang="en-IN" dirty="0"/>
              <a:t>Not sure of the methodology used in the evaluation but the article covers all the regions where drip irrigation has been deployed in India. Not to use Karnataka’s example and Netafim.</a:t>
            </a:r>
          </a:p>
        </p:txBody>
      </p:sp>
      <p:sp>
        <p:nvSpPr>
          <p:cNvPr id="14" name="TextBox 13">
            <a:extLst>
              <a:ext uri="{FF2B5EF4-FFF2-40B4-BE49-F238E27FC236}">
                <a16:creationId xmlns:a16="http://schemas.microsoft.com/office/drawing/2014/main" id="{FF401B8B-997F-103D-5772-4C7E88C278B3}"/>
              </a:ext>
            </a:extLst>
          </p:cNvPr>
          <p:cNvSpPr txBox="1"/>
          <p:nvPr/>
        </p:nvSpPr>
        <p:spPr>
          <a:xfrm>
            <a:off x="301086" y="4775170"/>
            <a:ext cx="11050855" cy="923330"/>
          </a:xfrm>
          <a:prstGeom prst="rect">
            <a:avLst/>
          </a:prstGeom>
          <a:noFill/>
        </p:spPr>
        <p:txBody>
          <a:bodyPr wrap="square">
            <a:spAutoFit/>
          </a:bodyPr>
          <a:lstStyle/>
          <a:p>
            <a:r>
              <a:rPr lang="en-IN" dirty="0">
                <a:hlinkClick r:id="rId3"/>
              </a:rPr>
              <a:t>https://www.agricultureinindia.net/irrigation-2/micro-irrigation-systems/micro-irrigation-systems-in-india-case-studies-agriculture/18001</a:t>
            </a:r>
            <a:endParaRPr lang="en-IN" dirty="0"/>
          </a:p>
          <a:p>
            <a:endParaRPr lang="en-IN" dirty="0"/>
          </a:p>
        </p:txBody>
      </p:sp>
    </p:spTree>
    <p:extLst>
      <p:ext uri="{BB962C8B-B14F-4D97-AF65-F5344CB8AC3E}">
        <p14:creationId xmlns:p14="http://schemas.microsoft.com/office/powerpoint/2010/main" val="226988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DF6E5F1-62AF-4D4D-8635-4DF63B2F38E5}"/>
              </a:ext>
            </a:extLst>
          </p:cNvPr>
          <p:cNvSpPr txBox="1"/>
          <p:nvPr/>
        </p:nvSpPr>
        <p:spPr>
          <a:xfrm>
            <a:off x="7205472" y="1377696"/>
            <a:ext cx="64008" cy="369332"/>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65CA39F6-2815-4C67-B248-3B35611F7469}"/>
              </a:ext>
            </a:extLst>
          </p:cNvPr>
          <p:cNvSpPr txBox="1"/>
          <p:nvPr/>
        </p:nvSpPr>
        <p:spPr>
          <a:xfrm>
            <a:off x="6096000" y="2682240"/>
            <a:ext cx="45719" cy="369332"/>
          </a:xfrm>
          <a:prstGeom prst="rect">
            <a:avLst/>
          </a:prstGeom>
          <a:noFill/>
        </p:spPr>
        <p:txBody>
          <a:bodyPr wrap="square" rtlCol="0">
            <a:spAutoFit/>
          </a:bodyPr>
          <a:lstStyle/>
          <a:p>
            <a:endParaRPr lang="en-IN" dirty="0"/>
          </a:p>
        </p:txBody>
      </p:sp>
      <p:pic>
        <p:nvPicPr>
          <p:cNvPr id="20" name="Graphic 19">
            <a:extLst>
              <a:ext uri="{FF2B5EF4-FFF2-40B4-BE49-F238E27FC236}">
                <a16:creationId xmlns:a16="http://schemas.microsoft.com/office/drawing/2014/main" id="{B493E4F1-AD7A-421C-8B4A-78B164905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2159" y="511921"/>
            <a:ext cx="685382" cy="691728"/>
          </a:xfrm>
          <a:prstGeom prst="rect">
            <a:avLst/>
          </a:prstGeom>
        </p:spPr>
      </p:pic>
      <p:sp>
        <p:nvSpPr>
          <p:cNvPr id="2" name="TextBox 1">
            <a:extLst>
              <a:ext uri="{FF2B5EF4-FFF2-40B4-BE49-F238E27FC236}">
                <a16:creationId xmlns:a16="http://schemas.microsoft.com/office/drawing/2014/main" id="{61B18349-26B2-FED4-5057-BFEB82B4EEFA}"/>
              </a:ext>
            </a:extLst>
          </p:cNvPr>
          <p:cNvSpPr txBox="1"/>
          <p:nvPr/>
        </p:nvSpPr>
        <p:spPr>
          <a:xfrm>
            <a:off x="848623" y="199973"/>
            <a:ext cx="7767730" cy="646331"/>
          </a:xfrm>
          <a:prstGeom prst="rect">
            <a:avLst/>
          </a:prstGeom>
          <a:noFill/>
        </p:spPr>
        <p:txBody>
          <a:bodyPr wrap="square" rtlCol="0">
            <a:spAutoFit/>
          </a:bodyPr>
          <a:lstStyle/>
          <a:p>
            <a:r>
              <a:rPr lang="en-IN" sz="3600" b="1" dirty="0">
                <a:solidFill>
                  <a:srgbClr val="056C8E"/>
                </a:solidFill>
                <a:latin typeface="Minion Pro SmBd" panose="02040603060306020203" pitchFamily="18" charset="0"/>
              </a:rPr>
              <a:t>Some photos of consultations</a:t>
            </a:r>
          </a:p>
        </p:txBody>
      </p:sp>
      <p:pic>
        <p:nvPicPr>
          <p:cNvPr id="3" name="Graphic 2">
            <a:extLst>
              <a:ext uri="{FF2B5EF4-FFF2-40B4-BE49-F238E27FC236}">
                <a16:creationId xmlns:a16="http://schemas.microsoft.com/office/drawing/2014/main" id="{516D6A85-66B4-C286-5EF1-7565EC5EFF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40" y="301373"/>
            <a:ext cx="327874" cy="398133"/>
          </a:xfrm>
          <a:prstGeom prst="rect">
            <a:avLst/>
          </a:prstGeom>
        </p:spPr>
      </p:pic>
      <p:pic>
        <p:nvPicPr>
          <p:cNvPr id="10" name="Picture 9">
            <a:extLst>
              <a:ext uri="{FF2B5EF4-FFF2-40B4-BE49-F238E27FC236}">
                <a16:creationId xmlns:a16="http://schemas.microsoft.com/office/drawing/2014/main" id="{F6792547-94F7-9D4D-A514-C52F66767C35}"/>
              </a:ext>
            </a:extLst>
          </p:cNvPr>
          <p:cNvPicPr>
            <a:picLocks noChangeAspect="1"/>
          </p:cNvPicPr>
          <p:nvPr/>
        </p:nvPicPr>
        <p:blipFill>
          <a:blip r:embed="rId6"/>
          <a:stretch>
            <a:fillRect/>
          </a:stretch>
        </p:blipFill>
        <p:spPr>
          <a:xfrm>
            <a:off x="438540" y="1161209"/>
            <a:ext cx="4034521" cy="2267791"/>
          </a:xfrm>
          <a:prstGeom prst="rect">
            <a:avLst/>
          </a:prstGeom>
        </p:spPr>
      </p:pic>
      <p:pic>
        <p:nvPicPr>
          <p:cNvPr id="24" name="Picture 23">
            <a:extLst>
              <a:ext uri="{FF2B5EF4-FFF2-40B4-BE49-F238E27FC236}">
                <a16:creationId xmlns:a16="http://schemas.microsoft.com/office/drawing/2014/main" id="{D16F27DC-5F4F-3AD4-AC69-B8F7BCC1B58C}"/>
              </a:ext>
            </a:extLst>
          </p:cNvPr>
          <p:cNvPicPr>
            <a:picLocks noChangeAspect="1"/>
          </p:cNvPicPr>
          <p:nvPr/>
        </p:nvPicPr>
        <p:blipFill>
          <a:blip r:embed="rId7"/>
          <a:stretch>
            <a:fillRect/>
          </a:stretch>
        </p:blipFill>
        <p:spPr>
          <a:xfrm>
            <a:off x="4732488" y="1161209"/>
            <a:ext cx="3720136" cy="2267791"/>
          </a:xfrm>
          <a:prstGeom prst="rect">
            <a:avLst/>
          </a:prstGeom>
        </p:spPr>
      </p:pic>
      <p:pic>
        <p:nvPicPr>
          <p:cNvPr id="34" name="Picture 33">
            <a:extLst>
              <a:ext uri="{FF2B5EF4-FFF2-40B4-BE49-F238E27FC236}">
                <a16:creationId xmlns:a16="http://schemas.microsoft.com/office/drawing/2014/main" id="{672D3CD2-A849-4BDC-E127-045422F80399}"/>
              </a:ext>
            </a:extLst>
          </p:cNvPr>
          <p:cNvPicPr>
            <a:picLocks noChangeAspect="1"/>
          </p:cNvPicPr>
          <p:nvPr/>
        </p:nvPicPr>
        <p:blipFill>
          <a:blip r:embed="rId8"/>
          <a:stretch>
            <a:fillRect/>
          </a:stretch>
        </p:blipFill>
        <p:spPr>
          <a:xfrm>
            <a:off x="8614703" y="1161209"/>
            <a:ext cx="3286730" cy="2267791"/>
          </a:xfrm>
          <a:prstGeom prst="rect">
            <a:avLst/>
          </a:prstGeom>
        </p:spPr>
      </p:pic>
      <p:pic>
        <p:nvPicPr>
          <p:cNvPr id="36" name="Picture 35">
            <a:extLst>
              <a:ext uri="{FF2B5EF4-FFF2-40B4-BE49-F238E27FC236}">
                <a16:creationId xmlns:a16="http://schemas.microsoft.com/office/drawing/2014/main" id="{90E6FC58-776D-49BA-EBBB-5F9DF2BCD960}"/>
              </a:ext>
            </a:extLst>
          </p:cNvPr>
          <p:cNvPicPr>
            <a:picLocks noChangeAspect="1"/>
          </p:cNvPicPr>
          <p:nvPr/>
        </p:nvPicPr>
        <p:blipFill>
          <a:blip r:embed="rId9"/>
          <a:stretch>
            <a:fillRect/>
          </a:stretch>
        </p:blipFill>
        <p:spPr>
          <a:xfrm>
            <a:off x="8773232" y="3575449"/>
            <a:ext cx="3128202" cy="2847655"/>
          </a:xfrm>
          <a:prstGeom prst="rect">
            <a:avLst/>
          </a:prstGeom>
        </p:spPr>
      </p:pic>
      <p:pic>
        <p:nvPicPr>
          <p:cNvPr id="40" name="Picture 39" descr="A group of people walking&#10;&#10;Description automatically generated with medium confidence">
            <a:extLst>
              <a:ext uri="{FF2B5EF4-FFF2-40B4-BE49-F238E27FC236}">
                <a16:creationId xmlns:a16="http://schemas.microsoft.com/office/drawing/2014/main" id="{54436849-E4BD-6EA0-EB54-0D49A6887F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8540" y="3575448"/>
            <a:ext cx="3899284" cy="2981179"/>
          </a:xfrm>
          <a:prstGeom prst="rect">
            <a:avLst/>
          </a:prstGeom>
        </p:spPr>
      </p:pic>
      <p:pic>
        <p:nvPicPr>
          <p:cNvPr id="42" name="Picture 41" descr="A group of people standing in a field&#10;&#10;Description automatically generated with medium confidence">
            <a:extLst>
              <a:ext uri="{FF2B5EF4-FFF2-40B4-BE49-F238E27FC236}">
                <a16:creationId xmlns:a16="http://schemas.microsoft.com/office/drawing/2014/main" id="{817752FC-C84E-0DD4-D783-0FBBB3A431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6126" y="3575449"/>
            <a:ext cx="4192859" cy="2981179"/>
          </a:xfrm>
          <a:prstGeom prst="rect">
            <a:avLst/>
          </a:prstGeom>
        </p:spPr>
      </p:pic>
    </p:spTree>
    <p:extLst>
      <p:ext uri="{BB962C8B-B14F-4D97-AF65-F5344CB8AC3E}">
        <p14:creationId xmlns:p14="http://schemas.microsoft.com/office/powerpoint/2010/main" val="600546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TotalTime>
  <Words>1220</Words>
  <Application>Microsoft Office PowerPoint</Application>
  <PresentationFormat>Widescreen</PresentationFormat>
  <Paragraphs>126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Garamond</vt:lpstr>
      <vt:lpstr>Gilroy-Medium</vt:lpstr>
      <vt:lpstr>Minion Pro SmBd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Reason for adoption/ non-adoption of drip</vt:lpstr>
      <vt:lpstr>Benefits of Drip</vt:lpstr>
      <vt:lpstr>PowerPoint Presentation</vt:lpstr>
      <vt:lpstr>Discussion with farmers</vt:lpstr>
      <vt:lpstr>NLIS project</vt:lpstr>
      <vt:lpstr>Impact of the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Purva Sareen</dc:creator>
  <cp:lastModifiedBy>Shweta Chauhan</cp:lastModifiedBy>
  <cp:revision>157</cp:revision>
  <dcterms:created xsi:type="dcterms:W3CDTF">2022-04-08T09:28:53Z</dcterms:created>
  <dcterms:modified xsi:type="dcterms:W3CDTF">2023-01-04T10:14:53Z</dcterms:modified>
</cp:coreProperties>
</file>